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87" r:id="rId5"/>
    <p:sldId id="288" r:id="rId6"/>
    <p:sldId id="289" r:id="rId7"/>
    <p:sldId id="291" r:id="rId8"/>
    <p:sldId id="290" r:id="rId9"/>
    <p:sldId id="292" r:id="rId10"/>
    <p:sldId id="295" r:id="rId11"/>
    <p:sldId id="259" r:id="rId12"/>
    <p:sldId id="293" r:id="rId13"/>
    <p:sldId id="294" r:id="rId14"/>
    <p:sldId id="296" r:id="rId15"/>
    <p:sldId id="286" r:id="rId16"/>
  </p:sldIdLst>
  <p:sldSz cx="12192000" cy="6858000"/>
  <p:notesSz cx="12192000" cy="6858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51"/>
  </p:normalViewPr>
  <p:slideViewPr>
    <p:cSldViewPr>
      <p:cViewPr varScale="1">
        <p:scale>
          <a:sx n="90" d="100"/>
          <a:sy n="90" d="100"/>
        </p:scale>
        <p:origin x="232" y="52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1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232F3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11149583" y="6306311"/>
            <a:ext cx="621792" cy="3718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412115" y="78740"/>
            <a:ext cx="11367769" cy="5740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spc="45" dirty="0"/>
              <a:t>©</a:t>
            </a:r>
            <a:r>
              <a:rPr spc="-90" dirty="0"/>
              <a:t> </a:t>
            </a:r>
            <a:r>
              <a:rPr spc="-10" dirty="0"/>
              <a:t>2019,</a:t>
            </a:r>
            <a:r>
              <a:rPr spc="-55" dirty="0"/>
              <a:t> </a:t>
            </a:r>
            <a:r>
              <a:rPr dirty="0"/>
              <a:t>Amazon</a:t>
            </a:r>
            <a:r>
              <a:rPr spc="-75" dirty="0"/>
              <a:t> </a:t>
            </a:r>
            <a:r>
              <a:rPr dirty="0"/>
              <a:t>Web</a:t>
            </a:r>
            <a:r>
              <a:rPr spc="-60" dirty="0"/>
              <a:t> </a:t>
            </a:r>
            <a:r>
              <a:rPr spc="-35" dirty="0"/>
              <a:t>Services,</a:t>
            </a:r>
            <a:r>
              <a:rPr spc="-55" dirty="0"/>
              <a:t> </a:t>
            </a:r>
            <a:r>
              <a:rPr spc="-40" dirty="0"/>
              <a:t>Inc.</a:t>
            </a:r>
            <a:r>
              <a:rPr spc="-55" dirty="0"/>
              <a:t> </a:t>
            </a:r>
            <a:r>
              <a:rPr spc="-5" dirty="0"/>
              <a:t>or</a:t>
            </a:r>
            <a:r>
              <a:rPr spc="-65" dirty="0"/>
              <a:t> </a:t>
            </a:r>
            <a:r>
              <a:rPr spc="-20" dirty="0"/>
              <a:t>its</a:t>
            </a:r>
            <a:r>
              <a:rPr spc="-60" dirty="0"/>
              <a:t> </a:t>
            </a:r>
            <a:r>
              <a:rPr spc="-35" dirty="0"/>
              <a:t>affiliates.</a:t>
            </a:r>
            <a:r>
              <a:rPr spc="-55" dirty="0"/>
              <a:t> </a:t>
            </a:r>
            <a:r>
              <a:rPr spc="-10" dirty="0"/>
              <a:t>All</a:t>
            </a:r>
            <a:r>
              <a:rPr spc="-60" dirty="0"/>
              <a:t> </a:t>
            </a:r>
            <a:r>
              <a:rPr spc="-10" dirty="0"/>
              <a:t>rights</a:t>
            </a:r>
            <a:r>
              <a:rPr spc="-60" dirty="0"/>
              <a:t> </a:t>
            </a:r>
            <a:r>
              <a:rPr spc="-35" dirty="0"/>
              <a:t>reserved.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5/31/19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1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spc="45" dirty="0"/>
              <a:t>©</a:t>
            </a:r>
            <a:r>
              <a:rPr spc="-90" dirty="0"/>
              <a:t> </a:t>
            </a:r>
            <a:r>
              <a:rPr spc="-10" dirty="0"/>
              <a:t>2019,</a:t>
            </a:r>
            <a:r>
              <a:rPr spc="-55" dirty="0"/>
              <a:t> </a:t>
            </a:r>
            <a:r>
              <a:rPr dirty="0"/>
              <a:t>Amazon</a:t>
            </a:r>
            <a:r>
              <a:rPr spc="-75" dirty="0"/>
              <a:t> </a:t>
            </a:r>
            <a:r>
              <a:rPr dirty="0"/>
              <a:t>Web</a:t>
            </a:r>
            <a:r>
              <a:rPr spc="-60" dirty="0"/>
              <a:t> </a:t>
            </a:r>
            <a:r>
              <a:rPr spc="-35" dirty="0"/>
              <a:t>Services,</a:t>
            </a:r>
            <a:r>
              <a:rPr spc="-55" dirty="0"/>
              <a:t> </a:t>
            </a:r>
            <a:r>
              <a:rPr spc="-40" dirty="0"/>
              <a:t>Inc.</a:t>
            </a:r>
            <a:r>
              <a:rPr spc="-55" dirty="0"/>
              <a:t> </a:t>
            </a:r>
            <a:r>
              <a:rPr spc="-5" dirty="0"/>
              <a:t>or</a:t>
            </a:r>
            <a:r>
              <a:rPr spc="-65" dirty="0"/>
              <a:t> </a:t>
            </a:r>
            <a:r>
              <a:rPr spc="-20" dirty="0"/>
              <a:t>its</a:t>
            </a:r>
            <a:r>
              <a:rPr spc="-60" dirty="0"/>
              <a:t> </a:t>
            </a:r>
            <a:r>
              <a:rPr spc="-35" dirty="0"/>
              <a:t>affiliates.</a:t>
            </a:r>
            <a:r>
              <a:rPr spc="-55" dirty="0"/>
              <a:t> </a:t>
            </a:r>
            <a:r>
              <a:rPr spc="-10" dirty="0"/>
              <a:t>All</a:t>
            </a:r>
            <a:r>
              <a:rPr spc="-60" dirty="0"/>
              <a:t> </a:t>
            </a:r>
            <a:r>
              <a:rPr spc="-10" dirty="0"/>
              <a:t>rights</a:t>
            </a:r>
            <a:r>
              <a:rPr spc="-60" dirty="0"/>
              <a:t> </a:t>
            </a:r>
            <a:r>
              <a:rPr spc="-35" dirty="0"/>
              <a:t>reserved.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5/31/19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1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spc="45" dirty="0"/>
              <a:t>©</a:t>
            </a:r>
            <a:r>
              <a:rPr spc="-90" dirty="0"/>
              <a:t> </a:t>
            </a:r>
            <a:r>
              <a:rPr spc="-10" dirty="0"/>
              <a:t>2019,</a:t>
            </a:r>
            <a:r>
              <a:rPr spc="-55" dirty="0"/>
              <a:t> </a:t>
            </a:r>
            <a:r>
              <a:rPr dirty="0"/>
              <a:t>Amazon</a:t>
            </a:r>
            <a:r>
              <a:rPr spc="-75" dirty="0"/>
              <a:t> </a:t>
            </a:r>
            <a:r>
              <a:rPr dirty="0"/>
              <a:t>Web</a:t>
            </a:r>
            <a:r>
              <a:rPr spc="-60" dirty="0"/>
              <a:t> </a:t>
            </a:r>
            <a:r>
              <a:rPr spc="-35" dirty="0"/>
              <a:t>Services,</a:t>
            </a:r>
            <a:r>
              <a:rPr spc="-55" dirty="0"/>
              <a:t> </a:t>
            </a:r>
            <a:r>
              <a:rPr spc="-40" dirty="0"/>
              <a:t>Inc.</a:t>
            </a:r>
            <a:r>
              <a:rPr spc="-55" dirty="0"/>
              <a:t> </a:t>
            </a:r>
            <a:r>
              <a:rPr spc="-5" dirty="0"/>
              <a:t>or</a:t>
            </a:r>
            <a:r>
              <a:rPr spc="-65" dirty="0"/>
              <a:t> </a:t>
            </a:r>
            <a:r>
              <a:rPr spc="-20" dirty="0"/>
              <a:t>its</a:t>
            </a:r>
            <a:r>
              <a:rPr spc="-60" dirty="0"/>
              <a:t> </a:t>
            </a:r>
            <a:r>
              <a:rPr spc="-35" dirty="0"/>
              <a:t>affiliates.</a:t>
            </a:r>
            <a:r>
              <a:rPr spc="-55" dirty="0"/>
              <a:t> </a:t>
            </a:r>
            <a:r>
              <a:rPr spc="-10" dirty="0"/>
              <a:t>All</a:t>
            </a:r>
            <a:r>
              <a:rPr spc="-60" dirty="0"/>
              <a:t> </a:t>
            </a:r>
            <a:r>
              <a:rPr spc="-10" dirty="0"/>
              <a:t>rights</a:t>
            </a:r>
            <a:r>
              <a:rPr spc="-60" dirty="0"/>
              <a:t> </a:t>
            </a:r>
            <a:r>
              <a:rPr spc="-35" dirty="0"/>
              <a:t>reserved.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5/31/19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1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232F3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11149583" y="6306311"/>
            <a:ext cx="621792" cy="3718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1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spc="45" dirty="0"/>
              <a:t>©</a:t>
            </a:r>
            <a:r>
              <a:rPr spc="-90" dirty="0"/>
              <a:t> </a:t>
            </a:r>
            <a:r>
              <a:rPr spc="-10" dirty="0"/>
              <a:t>2019,</a:t>
            </a:r>
            <a:r>
              <a:rPr spc="-55" dirty="0"/>
              <a:t> </a:t>
            </a:r>
            <a:r>
              <a:rPr dirty="0"/>
              <a:t>Amazon</a:t>
            </a:r>
            <a:r>
              <a:rPr spc="-75" dirty="0"/>
              <a:t> </a:t>
            </a:r>
            <a:r>
              <a:rPr dirty="0"/>
              <a:t>Web</a:t>
            </a:r>
            <a:r>
              <a:rPr spc="-60" dirty="0"/>
              <a:t> </a:t>
            </a:r>
            <a:r>
              <a:rPr spc="-35" dirty="0"/>
              <a:t>Services,</a:t>
            </a:r>
            <a:r>
              <a:rPr spc="-55" dirty="0"/>
              <a:t> </a:t>
            </a:r>
            <a:r>
              <a:rPr spc="-40" dirty="0"/>
              <a:t>Inc.</a:t>
            </a:r>
            <a:r>
              <a:rPr spc="-55" dirty="0"/>
              <a:t> </a:t>
            </a:r>
            <a:r>
              <a:rPr spc="-5" dirty="0"/>
              <a:t>or</a:t>
            </a:r>
            <a:r>
              <a:rPr spc="-65" dirty="0"/>
              <a:t> </a:t>
            </a:r>
            <a:r>
              <a:rPr spc="-20" dirty="0"/>
              <a:t>its</a:t>
            </a:r>
            <a:r>
              <a:rPr spc="-60" dirty="0"/>
              <a:t> </a:t>
            </a:r>
            <a:r>
              <a:rPr spc="-35" dirty="0"/>
              <a:t>affiliates.</a:t>
            </a:r>
            <a:r>
              <a:rPr spc="-55" dirty="0"/>
              <a:t> </a:t>
            </a:r>
            <a:r>
              <a:rPr spc="-10" dirty="0"/>
              <a:t>All</a:t>
            </a:r>
            <a:r>
              <a:rPr spc="-60" dirty="0"/>
              <a:t> </a:t>
            </a:r>
            <a:r>
              <a:rPr spc="-10" dirty="0"/>
              <a:t>rights</a:t>
            </a:r>
            <a:r>
              <a:rPr spc="-60" dirty="0"/>
              <a:t> </a:t>
            </a:r>
            <a:r>
              <a:rPr spc="-35" dirty="0"/>
              <a:t>reserved.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5/31/19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spc="45" dirty="0"/>
              <a:t>©</a:t>
            </a:r>
            <a:r>
              <a:rPr spc="-90" dirty="0"/>
              <a:t> </a:t>
            </a:r>
            <a:r>
              <a:rPr spc="-10" dirty="0"/>
              <a:t>2019,</a:t>
            </a:r>
            <a:r>
              <a:rPr spc="-55" dirty="0"/>
              <a:t> </a:t>
            </a:r>
            <a:r>
              <a:rPr dirty="0"/>
              <a:t>Amazon</a:t>
            </a:r>
            <a:r>
              <a:rPr spc="-75" dirty="0"/>
              <a:t> </a:t>
            </a:r>
            <a:r>
              <a:rPr dirty="0"/>
              <a:t>Web</a:t>
            </a:r>
            <a:r>
              <a:rPr spc="-60" dirty="0"/>
              <a:t> </a:t>
            </a:r>
            <a:r>
              <a:rPr spc="-35" dirty="0"/>
              <a:t>Services,</a:t>
            </a:r>
            <a:r>
              <a:rPr spc="-55" dirty="0"/>
              <a:t> </a:t>
            </a:r>
            <a:r>
              <a:rPr spc="-40" dirty="0"/>
              <a:t>Inc.</a:t>
            </a:r>
            <a:r>
              <a:rPr spc="-55" dirty="0"/>
              <a:t> </a:t>
            </a:r>
            <a:r>
              <a:rPr spc="-5" dirty="0"/>
              <a:t>or</a:t>
            </a:r>
            <a:r>
              <a:rPr spc="-65" dirty="0"/>
              <a:t> </a:t>
            </a:r>
            <a:r>
              <a:rPr spc="-20" dirty="0"/>
              <a:t>its</a:t>
            </a:r>
            <a:r>
              <a:rPr spc="-60" dirty="0"/>
              <a:t> </a:t>
            </a:r>
            <a:r>
              <a:rPr spc="-35" dirty="0"/>
              <a:t>affiliates.</a:t>
            </a:r>
            <a:r>
              <a:rPr spc="-55" dirty="0"/>
              <a:t> </a:t>
            </a:r>
            <a:r>
              <a:rPr spc="-10" dirty="0"/>
              <a:t>All</a:t>
            </a:r>
            <a:r>
              <a:rPr spc="-60" dirty="0"/>
              <a:t> </a:t>
            </a:r>
            <a:r>
              <a:rPr spc="-10" dirty="0"/>
              <a:t>rights</a:t>
            </a:r>
            <a:r>
              <a:rPr spc="-60" dirty="0"/>
              <a:t> </a:t>
            </a:r>
            <a:r>
              <a:rPr spc="-35" dirty="0"/>
              <a:t>reserved.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5/31/19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1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232F3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073275" y="775716"/>
            <a:ext cx="8045450" cy="5130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1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84453" y="3058668"/>
            <a:ext cx="10823092" cy="14979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43695" y="6597091"/>
            <a:ext cx="3048000" cy="1473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spc="45" dirty="0"/>
              <a:t>©</a:t>
            </a:r>
            <a:r>
              <a:rPr spc="-90" dirty="0"/>
              <a:t> </a:t>
            </a:r>
            <a:r>
              <a:rPr spc="-10" dirty="0"/>
              <a:t>2019,</a:t>
            </a:r>
            <a:r>
              <a:rPr spc="-55" dirty="0"/>
              <a:t> </a:t>
            </a:r>
            <a:r>
              <a:rPr dirty="0"/>
              <a:t>Amazon</a:t>
            </a:r>
            <a:r>
              <a:rPr spc="-75" dirty="0"/>
              <a:t> </a:t>
            </a:r>
            <a:r>
              <a:rPr dirty="0"/>
              <a:t>Web</a:t>
            </a:r>
            <a:r>
              <a:rPr spc="-60" dirty="0"/>
              <a:t> </a:t>
            </a:r>
            <a:r>
              <a:rPr spc="-35" dirty="0"/>
              <a:t>Services,</a:t>
            </a:r>
            <a:r>
              <a:rPr spc="-55" dirty="0"/>
              <a:t> </a:t>
            </a:r>
            <a:r>
              <a:rPr spc="-40" dirty="0"/>
              <a:t>Inc.</a:t>
            </a:r>
            <a:r>
              <a:rPr spc="-55" dirty="0"/>
              <a:t> </a:t>
            </a:r>
            <a:r>
              <a:rPr spc="-5" dirty="0"/>
              <a:t>or</a:t>
            </a:r>
            <a:r>
              <a:rPr spc="-65" dirty="0"/>
              <a:t> </a:t>
            </a:r>
            <a:r>
              <a:rPr spc="-20" dirty="0"/>
              <a:t>its</a:t>
            </a:r>
            <a:r>
              <a:rPr spc="-60" dirty="0"/>
              <a:t> </a:t>
            </a:r>
            <a:r>
              <a:rPr spc="-35" dirty="0"/>
              <a:t>affiliates.</a:t>
            </a:r>
            <a:r>
              <a:rPr spc="-55" dirty="0"/>
              <a:t> </a:t>
            </a:r>
            <a:r>
              <a:rPr spc="-10" dirty="0"/>
              <a:t>All</a:t>
            </a:r>
            <a:r>
              <a:rPr spc="-60" dirty="0"/>
              <a:t> </a:t>
            </a:r>
            <a:r>
              <a:rPr spc="-10" dirty="0"/>
              <a:t>rights</a:t>
            </a:r>
            <a:r>
              <a:rPr spc="-60" dirty="0"/>
              <a:t> </a:t>
            </a:r>
            <a:r>
              <a:rPr spc="-35" dirty="0"/>
              <a:t>reserved.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5/31/19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s3.console.aws.amazon.com/s3/home?region=ap-southeast-2" TargetMode="External"/><Relationship Id="rId4" Type="http://schemas.openxmlformats.org/officeDocument/2006/relationships/image" Target="../media/image13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13" Type="http://schemas.openxmlformats.org/officeDocument/2006/relationships/image" Target="../media/image25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4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svg"/><Relationship Id="rId11" Type="http://schemas.openxmlformats.org/officeDocument/2006/relationships/image" Target="../media/image23.png"/><Relationship Id="rId5" Type="http://schemas.openxmlformats.org/officeDocument/2006/relationships/image" Target="../media/image19.png"/><Relationship Id="rId10" Type="http://schemas.openxmlformats.org/officeDocument/2006/relationships/image" Target="../media/image13.svg"/><Relationship Id="rId4" Type="http://schemas.openxmlformats.org/officeDocument/2006/relationships/image" Target="../media/image18.svg"/><Relationship Id="rId9" Type="http://schemas.openxmlformats.org/officeDocument/2006/relationships/image" Target="../media/image12.png"/><Relationship Id="rId14" Type="http://schemas.openxmlformats.org/officeDocument/2006/relationships/image" Target="../media/image26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3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sv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0" Type="http://schemas.openxmlformats.org/officeDocument/2006/relationships/image" Target="../media/image34.svg"/><Relationship Id="rId4" Type="http://schemas.openxmlformats.org/officeDocument/2006/relationships/image" Target="../media/image28.svg"/><Relationship Id="rId9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emf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7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ws.amazon.com/cn/" TargetMode="Externa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714743" y="3892296"/>
            <a:ext cx="4742688" cy="23713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1265572" y="634657"/>
            <a:ext cx="160248" cy="2268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956442" y="640943"/>
            <a:ext cx="293370" cy="214629"/>
          </a:xfrm>
          <a:custGeom>
            <a:avLst/>
            <a:gdLst/>
            <a:ahLst/>
            <a:cxnLst/>
            <a:rect l="l" t="t" r="r" b="b"/>
            <a:pathLst>
              <a:path w="293370" h="214630">
                <a:moveTo>
                  <a:pt x="34061" y="317"/>
                </a:moveTo>
                <a:lnTo>
                  <a:pt x="1892" y="317"/>
                </a:lnTo>
                <a:lnTo>
                  <a:pt x="0" y="2209"/>
                </a:lnTo>
                <a:lnTo>
                  <a:pt x="113" y="8483"/>
                </a:lnTo>
                <a:lnTo>
                  <a:pt x="622" y="11315"/>
                </a:lnTo>
                <a:lnTo>
                  <a:pt x="2197" y="16027"/>
                </a:lnTo>
                <a:lnTo>
                  <a:pt x="58661" y="202679"/>
                </a:lnTo>
                <a:lnTo>
                  <a:pt x="59931" y="207390"/>
                </a:lnTo>
                <a:lnTo>
                  <a:pt x="61823" y="210540"/>
                </a:lnTo>
                <a:lnTo>
                  <a:pt x="65608" y="213677"/>
                </a:lnTo>
                <a:lnTo>
                  <a:pt x="68757" y="214299"/>
                </a:lnTo>
                <a:lnTo>
                  <a:pt x="98412" y="214299"/>
                </a:lnTo>
                <a:lnTo>
                  <a:pt x="115879" y="171246"/>
                </a:lnTo>
                <a:lnTo>
                  <a:pt x="84226" y="171246"/>
                </a:lnTo>
                <a:lnTo>
                  <a:pt x="43674" y="11315"/>
                </a:lnTo>
                <a:lnTo>
                  <a:pt x="42583" y="7226"/>
                </a:lnTo>
                <a:lnTo>
                  <a:pt x="40690" y="4089"/>
                </a:lnTo>
                <a:lnTo>
                  <a:pt x="39116" y="2514"/>
                </a:lnTo>
                <a:lnTo>
                  <a:pt x="37223" y="939"/>
                </a:lnTo>
                <a:lnTo>
                  <a:pt x="34061" y="317"/>
                </a:lnTo>
                <a:close/>
              </a:path>
              <a:path w="293370" h="214630">
                <a:moveTo>
                  <a:pt x="178877" y="46507"/>
                </a:moveTo>
                <a:lnTo>
                  <a:pt x="145732" y="46507"/>
                </a:lnTo>
                <a:lnTo>
                  <a:pt x="183591" y="202044"/>
                </a:lnTo>
                <a:lnTo>
                  <a:pt x="184848" y="206755"/>
                </a:lnTo>
                <a:lnTo>
                  <a:pt x="186423" y="210223"/>
                </a:lnTo>
                <a:lnTo>
                  <a:pt x="190207" y="213359"/>
                </a:lnTo>
                <a:lnTo>
                  <a:pt x="193687" y="214299"/>
                </a:lnTo>
                <a:lnTo>
                  <a:pt x="223024" y="214299"/>
                </a:lnTo>
                <a:lnTo>
                  <a:pt x="233425" y="202679"/>
                </a:lnTo>
                <a:lnTo>
                  <a:pt x="242497" y="173456"/>
                </a:lnTo>
                <a:lnTo>
                  <a:pt x="208826" y="173456"/>
                </a:lnTo>
                <a:lnTo>
                  <a:pt x="178877" y="46507"/>
                </a:lnTo>
                <a:close/>
              </a:path>
              <a:path w="293370" h="214630">
                <a:moveTo>
                  <a:pt x="291465" y="0"/>
                </a:moveTo>
                <a:lnTo>
                  <a:pt x="260553" y="0"/>
                </a:lnTo>
                <a:lnTo>
                  <a:pt x="257403" y="634"/>
                </a:lnTo>
                <a:lnTo>
                  <a:pt x="253619" y="3771"/>
                </a:lnTo>
                <a:lnTo>
                  <a:pt x="252031" y="6921"/>
                </a:lnTo>
                <a:lnTo>
                  <a:pt x="250695" y="11937"/>
                </a:lnTo>
                <a:lnTo>
                  <a:pt x="208826" y="173456"/>
                </a:lnTo>
                <a:lnTo>
                  <a:pt x="242497" y="173456"/>
                </a:lnTo>
                <a:lnTo>
                  <a:pt x="291465" y="15709"/>
                </a:lnTo>
                <a:lnTo>
                  <a:pt x="292417" y="13195"/>
                </a:lnTo>
                <a:lnTo>
                  <a:pt x="292734" y="11315"/>
                </a:lnTo>
                <a:lnTo>
                  <a:pt x="293052" y="9753"/>
                </a:lnTo>
                <a:lnTo>
                  <a:pt x="293370" y="8483"/>
                </a:lnTo>
                <a:lnTo>
                  <a:pt x="293370" y="1879"/>
                </a:lnTo>
                <a:lnTo>
                  <a:pt x="291465" y="0"/>
                </a:lnTo>
                <a:close/>
              </a:path>
              <a:path w="293370" h="214630">
                <a:moveTo>
                  <a:pt x="160566" y="0"/>
                </a:moveTo>
                <a:lnTo>
                  <a:pt x="132168" y="0"/>
                </a:lnTo>
                <a:lnTo>
                  <a:pt x="128701" y="634"/>
                </a:lnTo>
                <a:lnTo>
                  <a:pt x="124917" y="3771"/>
                </a:lnTo>
                <a:lnTo>
                  <a:pt x="123329" y="6921"/>
                </a:lnTo>
                <a:lnTo>
                  <a:pt x="122000" y="11937"/>
                </a:lnTo>
                <a:lnTo>
                  <a:pt x="84226" y="171246"/>
                </a:lnTo>
                <a:lnTo>
                  <a:pt x="115879" y="171246"/>
                </a:lnTo>
                <a:lnTo>
                  <a:pt x="145732" y="46507"/>
                </a:lnTo>
                <a:lnTo>
                  <a:pt x="178877" y="46507"/>
                </a:lnTo>
                <a:lnTo>
                  <a:pt x="170565" y="11315"/>
                </a:lnTo>
                <a:lnTo>
                  <a:pt x="169392" y="6921"/>
                </a:lnTo>
                <a:lnTo>
                  <a:pt x="167817" y="3771"/>
                </a:lnTo>
                <a:lnTo>
                  <a:pt x="164033" y="634"/>
                </a:lnTo>
                <a:lnTo>
                  <a:pt x="16056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758652" y="634657"/>
            <a:ext cx="187058" cy="2262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727742" y="920036"/>
            <a:ext cx="664845" cy="149225"/>
          </a:xfrm>
          <a:custGeom>
            <a:avLst/>
            <a:gdLst/>
            <a:ahLst/>
            <a:cxnLst/>
            <a:rect l="l" t="t" r="r" b="b"/>
            <a:pathLst>
              <a:path w="664845" h="149225">
                <a:moveTo>
                  <a:pt x="5281" y="0"/>
                </a:moveTo>
                <a:lnTo>
                  <a:pt x="1102" y="2377"/>
                </a:lnTo>
                <a:lnTo>
                  <a:pt x="0" y="6992"/>
                </a:lnTo>
                <a:lnTo>
                  <a:pt x="3159" y="12194"/>
                </a:lnTo>
                <a:lnTo>
                  <a:pt x="40267" y="42620"/>
                </a:lnTo>
                <a:lnTo>
                  <a:pt x="80027" y="69659"/>
                </a:lnTo>
                <a:lnTo>
                  <a:pt x="122250" y="93104"/>
                </a:lnTo>
                <a:lnTo>
                  <a:pt x="166747" y="112749"/>
                </a:lnTo>
                <a:lnTo>
                  <a:pt x="213329" y="128388"/>
                </a:lnTo>
                <a:lnTo>
                  <a:pt x="261808" y="139813"/>
                </a:lnTo>
                <a:lnTo>
                  <a:pt x="311994" y="146820"/>
                </a:lnTo>
                <a:lnTo>
                  <a:pt x="363700" y="149201"/>
                </a:lnTo>
                <a:lnTo>
                  <a:pt x="414645" y="146625"/>
                </a:lnTo>
                <a:lnTo>
                  <a:pt x="466824" y="138959"/>
                </a:lnTo>
                <a:lnTo>
                  <a:pt x="518791" y="126300"/>
                </a:lnTo>
                <a:lnTo>
                  <a:pt x="569101" y="108746"/>
                </a:lnTo>
                <a:lnTo>
                  <a:pt x="594488" y="96725"/>
                </a:lnTo>
                <a:lnTo>
                  <a:pt x="372221" y="96725"/>
                </a:lnTo>
                <a:lnTo>
                  <a:pt x="323256" y="95070"/>
                </a:lnTo>
                <a:lnTo>
                  <a:pt x="274934" y="90199"/>
                </a:lnTo>
                <a:lnTo>
                  <a:pt x="227485" y="82258"/>
                </a:lnTo>
                <a:lnTo>
                  <a:pt x="181137" y="71389"/>
                </a:lnTo>
                <a:lnTo>
                  <a:pt x="136121" y="57736"/>
                </a:lnTo>
                <a:lnTo>
                  <a:pt x="92665" y="41443"/>
                </a:lnTo>
                <a:lnTo>
                  <a:pt x="50999" y="22654"/>
                </a:lnTo>
                <a:lnTo>
                  <a:pt x="11351" y="1513"/>
                </a:lnTo>
                <a:lnTo>
                  <a:pt x="5281" y="0"/>
                </a:lnTo>
                <a:close/>
              </a:path>
              <a:path w="664845" h="149225">
                <a:moveTo>
                  <a:pt x="656701" y="39670"/>
                </a:moveTo>
                <a:lnTo>
                  <a:pt x="647291" y="40477"/>
                </a:lnTo>
                <a:lnTo>
                  <a:pt x="601943" y="57736"/>
                </a:lnTo>
                <a:lnTo>
                  <a:pt x="555789" y="71818"/>
                </a:lnTo>
                <a:lnTo>
                  <a:pt x="509285" y="82741"/>
                </a:lnTo>
                <a:lnTo>
                  <a:pt x="462885" y="90521"/>
                </a:lnTo>
                <a:lnTo>
                  <a:pt x="417045" y="95177"/>
                </a:lnTo>
                <a:lnTo>
                  <a:pt x="372221" y="96725"/>
                </a:lnTo>
                <a:lnTo>
                  <a:pt x="594488" y="96725"/>
                </a:lnTo>
                <a:lnTo>
                  <a:pt x="616311" y="86392"/>
                </a:lnTo>
                <a:lnTo>
                  <a:pt x="658975" y="59336"/>
                </a:lnTo>
                <a:lnTo>
                  <a:pt x="664645" y="51485"/>
                </a:lnTo>
                <a:lnTo>
                  <a:pt x="663186" y="44134"/>
                </a:lnTo>
                <a:lnTo>
                  <a:pt x="656701" y="39670"/>
                </a:lnTo>
                <a:close/>
              </a:path>
            </a:pathLst>
          </a:custGeom>
          <a:solidFill>
            <a:srgbClr val="FF99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317630" y="905524"/>
            <a:ext cx="138614" cy="13670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818224" y="2282444"/>
            <a:ext cx="5582575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275" dirty="0">
                <a:solidFill>
                  <a:srgbClr val="FF9900"/>
                </a:solidFill>
              </a:rPr>
              <a:t>AWS </a:t>
            </a:r>
            <a:r>
              <a:rPr lang="en-US" altLang="zh-CN" sz="4800" spc="80" dirty="0">
                <a:solidFill>
                  <a:srgbClr val="FF9900"/>
                </a:solidFill>
              </a:rPr>
              <a:t>Deployment</a:t>
            </a:r>
            <a:endParaRPr sz="4800" dirty="0"/>
          </a:p>
        </p:txBody>
      </p:sp>
      <p:sp>
        <p:nvSpPr>
          <p:cNvPr id="9" name="object 9"/>
          <p:cNvSpPr txBox="1"/>
          <p:nvPr/>
        </p:nvSpPr>
        <p:spPr>
          <a:xfrm>
            <a:off x="818225" y="3179571"/>
            <a:ext cx="5446395" cy="636713"/>
          </a:xfrm>
          <a:prstGeom prst="rect">
            <a:avLst/>
          </a:prstGeom>
        </p:spPr>
        <p:txBody>
          <a:bodyPr vert="horz" wrap="square" lIns="0" tIns="71755" rIns="0" bIns="0" rtlCol="0">
            <a:spAutoFit/>
          </a:bodyPr>
          <a:lstStyle/>
          <a:p>
            <a:pPr marL="12700" marR="5080">
              <a:lnSpc>
                <a:spcPts val="4420"/>
              </a:lnSpc>
              <a:spcBef>
                <a:spcPts val="565"/>
              </a:spcBef>
            </a:pPr>
            <a:r>
              <a:rPr lang="en-US" altLang="zh-CN" sz="4000" b="1" spc="80" dirty="0">
                <a:solidFill>
                  <a:srgbClr val="FFFFFF"/>
                </a:solidFill>
                <a:latin typeface="Trebuchet MS"/>
                <a:cs typeface="Trebuchet MS"/>
              </a:rPr>
              <a:t>EC2</a:t>
            </a:r>
            <a:r>
              <a:rPr lang="zh-CN" altLang="en-US" sz="4000" b="1" spc="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lang="en-US" altLang="zh-CN" sz="4000" b="1" spc="80" dirty="0">
                <a:solidFill>
                  <a:srgbClr val="FFFFFF"/>
                </a:solidFill>
                <a:latin typeface="Trebuchet MS"/>
                <a:cs typeface="Trebuchet MS"/>
              </a:rPr>
              <a:t>&amp;</a:t>
            </a:r>
            <a:r>
              <a:rPr lang="zh-CN" altLang="en-US" sz="4000" b="1" spc="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lang="en-US" altLang="zh-CN" sz="4000" b="1" spc="80" dirty="0">
                <a:solidFill>
                  <a:srgbClr val="FFFFFF"/>
                </a:solidFill>
                <a:latin typeface="Trebuchet MS"/>
                <a:cs typeface="Trebuchet MS"/>
              </a:rPr>
              <a:t>S3</a:t>
            </a:r>
            <a:endParaRPr sz="2000" dirty="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>
            <a:extLst>
              <a:ext uri="{FF2B5EF4-FFF2-40B4-BE49-F238E27FC236}">
                <a16:creationId xmlns:a16="http://schemas.microsoft.com/office/drawing/2014/main" id="{A26BC984-69A3-8745-AAC1-C1C21858FDB2}"/>
              </a:ext>
            </a:extLst>
          </p:cNvPr>
          <p:cNvSpPr txBox="1"/>
          <p:nvPr/>
        </p:nvSpPr>
        <p:spPr>
          <a:xfrm>
            <a:off x="1905000" y="1676400"/>
            <a:ext cx="75438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zh-CN" sz="2800" dirty="0">
                <a:solidFill>
                  <a:schemeClr val="bg1"/>
                </a:solidFill>
              </a:rPr>
              <a:t>Security:</a:t>
            </a:r>
            <a:r>
              <a:rPr kumimoji="1" lang="zh-CN" altLang="en-US" sz="2800" dirty="0">
                <a:solidFill>
                  <a:schemeClr val="bg1"/>
                </a:solidFill>
              </a:rPr>
              <a:t> </a:t>
            </a:r>
            <a:endParaRPr kumimoji="1" lang="en-US" altLang="zh-CN" sz="2800" dirty="0">
              <a:solidFill>
                <a:schemeClr val="bg1"/>
              </a:solidFill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kumimoji="1" lang="en-US" altLang="zh-CN" sz="2800" dirty="0">
                <a:solidFill>
                  <a:schemeClr val="bg1"/>
                </a:solidFill>
              </a:rPr>
              <a:t>ACL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kumimoji="1" lang="en-US" altLang="zh-CN" sz="2400" dirty="0">
                <a:solidFill>
                  <a:schemeClr val="bg1"/>
                </a:solidFill>
              </a:rPr>
              <a:t>MFA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kumimoji="1" lang="en-US" altLang="zh-CN" sz="2400" dirty="0">
                <a:solidFill>
                  <a:schemeClr val="bg1"/>
                </a:solidFill>
              </a:rPr>
              <a:t>Encryption</a:t>
            </a:r>
            <a:r>
              <a:rPr kumimoji="1" lang="zh-CN" altLang="en-US" sz="2400" dirty="0">
                <a:solidFill>
                  <a:schemeClr val="bg1"/>
                </a:solidFill>
              </a:rPr>
              <a:t> </a:t>
            </a:r>
            <a:r>
              <a:rPr kumimoji="1" lang="en-US" altLang="zh-CN" sz="2400" dirty="0">
                <a:solidFill>
                  <a:schemeClr val="bg1"/>
                </a:solidFill>
              </a:rPr>
              <a:t>at</a:t>
            </a:r>
            <a:r>
              <a:rPr kumimoji="1" lang="zh-CN" altLang="en-US" sz="2400" dirty="0">
                <a:solidFill>
                  <a:schemeClr val="bg1"/>
                </a:solidFill>
              </a:rPr>
              <a:t> </a:t>
            </a:r>
            <a:r>
              <a:rPr kumimoji="1" lang="en-US" altLang="zh-CN" sz="2400" dirty="0">
                <a:solidFill>
                  <a:schemeClr val="bg1"/>
                </a:solidFill>
              </a:rPr>
              <a:t>rest</a:t>
            </a:r>
            <a:r>
              <a:rPr kumimoji="1" lang="zh-CN" altLang="en-US" sz="2400" dirty="0">
                <a:solidFill>
                  <a:schemeClr val="bg1"/>
                </a:solidFill>
              </a:rPr>
              <a:t> </a:t>
            </a:r>
            <a:r>
              <a:rPr kumimoji="1" lang="en-US" altLang="zh-CN" sz="2400" dirty="0">
                <a:solidFill>
                  <a:schemeClr val="bg1"/>
                </a:solidFill>
              </a:rPr>
              <a:t>and</a:t>
            </a:r>
            <a:r>
              <a:rPr kumimoji="1" lang="zh-CN" altLang="en-US" sz="2400" dirty="0">
                <a:solidFill>
                  <a:schemeClr val="bg1"/>
                </a:solidFill>
              </a:rPr>
              <a:t> </a:t>
            </a:r>
            <a:r>
              <a:rPr kumimoji="1" lang="en-US" altLang="zh-CN" sz="2400" dirty="0">
                <a:solidFill>
                  <a:schemeClr val="bg1"/>
                </a:solidFill>
              </a:rPr>
              <a:t>in</a:t>
            </a:r>
            <a:r>
              <a:rPr kumimoji="1" lang="zh-CN" altLang="en-US" sz="2400" dirty="0">
                <a:solidFill>
                  <a:schemeClr val="bg1"/>
                </a:solidFill>
              </a:rPr>
              <a:t> </a:t>
            </a:r>
            <a:r>
              <a:rPr kumimoji="1" lang="en-US" altLang="zh-CN" sz="2400" dirty="0">
                <a:solidFill>
                  <a:schemeClr val="bg1"/>
                </a:solidFill>
              </a:rPr>
              <a:t>transit</a:t>
            </a:r>
            <a:endParaRPr kumimoji="1" lang="en-US" altLang="zh-CN" sz="28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kumimoji="1" lang="en-US" altLang="zh-CN" sz="28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kumimoji="1" lang="en-US" altLang="zh-CN" sz="2800" dirty="0">
              <a:solidFill>
                <a:schemeClr val="bg1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6B03CAB-5ACB-204A-8B80-138A618832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5925" y="2326159"/>
            <a:ext cx="8045450" cy="3698213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7" name="椭圆 6">
            <a:extLst>
              <a:ext uri="{FF2B5EF4-FFF2-40B4-BE49-F238E27FC236}">
                <a16:creationId xmlns:a16="http://schemas.microsoft.com/office/drawing/2014/main" id="{B8B75DA2-71C3-2242-9634-42E1282168B2}"/>
              </a:ext>
            </a:extLst>
          </p:cNvPr>
          <p:cNvSpPr/>
          <p:nvPr/>
        </p:nvSpPr>
        <p:spPr>
          <a:xfrm>
            <a:off x="4876800" y="2667000"/>
            <a:ext cx="990600" cy="5334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B0AFE14-96AF-F747-861E-DCF9C98F96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76" t="16367" r="3913" b="9621"/>
          <a:stretch/>
        </p:blipFill>
        <p:spPr>
          <a:xfrm>
            <a:off x="1961141" y="1700212"/>
            <a:ext cx="8325859" cy="3698213"/>
          </a:xfrm>
          <a:prstGeom prst="rect">
            <a:avLst/>
          </a:prstGeom>
          <a:effectLst>
            <a:softEdge rad="12700"/>
          </a:effectLst>
        </p:spPr>
      </p:pic>
      <p:sp>
        <p:nvSpPr>
          <p:cNvPr id="8" name="标题 39">
            <a:extLst>
              <a:ext uri="{FF2B5EF4-FFF2-40B4-BE49-F238E27FC236}">
                <a16:creationId xmlns:a16="http://schemas.microsoft.com/office/drawing/2014/main" id="{8D1726BE-64A9-0647-893E-A25823C12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3275" y="775716"/>
            <a:ext cx="8045450" cy="492443"/>
          </a:xfrm>
        </p:spPr>
        <p:txBody>
          <a:bodyPr/>
          <a:lstStyle/>
          <a:p>
            <a:r>
              <a:rPr lang="en-US" altLang="zh-CN" dirty="0"/>
              <a:t>S3</a:t>
            </a:r>
            <a:r>
              <a:rPr lang="zh-CN" altLang="en-US" dirty="0"/>
              <a:t> 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Simple</a:t>
            </a:r>
            <a:r>
              <a:rPr lang="zh-CN" altLang="en-US" dirty="0"/>
              <a:t> </a:t>
            </a:r>
            <a:r>
              <a:rPr lang="en-US" altLang="zh-CN" dirty="0"/>
              <a:t>Storage</a:t>
            </a:r>
            <a:r>
              <a:rPr lang="zh-CN" altLang="en-US" dirty="0"/>
              <a:t> </a:t>
            </a:r>
            <a:r>
              <a:rPr lang="en-US" altLang="zh-CN" dirty="0"/>
              <a:t>Service</a:t>
            </a:r>
            <a:endParaRPr lang="zh-CN" altLang="en-US" dirty="0"/>
          </a:p>
        </p:txBody>
      </p:sp>
      <p:pic>
        <p:nvPicPr>
          <p:cNvPr id="9" name="Graphic 44">
            <a:extLst>
              <a:ext uri="{FF2B5EF4-FFF2-40B4-BE49-F238E27FC236}">
                <a16:creationId xmlns:a16="http://schemas.microsoft.com/office/drawing/2014/main" id="{3A2B03EC-887B-1746-A653-5404DC7E7C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15136" y="716668"/>
            <a:ext cx="711200" cy="7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206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标题 39">
            <a:extLst>
              <a:ext uri="{FF2B5EF4-FFF2-40B4-BE49-F238E27FC236}">
                <a16:creationId xmlns:a16="http://schemas.microsoft.com/office/drawing/2014/main" id="{1AE879DF-ABD2-E048-A925-87D2BCE68F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3275" y="775716"/>
            <a:ext cx="8045450" cy="492443"/>
          </a:xfrm>
        </p:spPr>
        <p:txBody>
          <a:bodyPr/>
          <a:lstStyle/>
          <a:p>
            <a:r>
              <a:rPr lang="en-US" altLang="zh-CN" dirty="0"/>
              <a:t>S3</a:t>
            </a:r>
            <a:r>
              <a:rPr lang="zh-CN" altLang="en-US" dirty="0"/>
              <a:t> 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Simple</a:t>
            </a:r>
            <a:r>
              <a:rPr lang="zh-CN" altLang="en-US" dirty="0"/>
              <a:t> </a:t>
            </a:r>
            <a:r>
              <a:rPr lang="en-US" altLang="zh-CN" dirty="0"/>
              <a:t>Storage</a:t>
            </a:r>
            <a:r>
              <a:rPr lang="zh-CN" altLang="en-US" dirty="0"/>
              <a:t> </a:t>
            </a:r>
            <a:r>
              <a:rPr lang="en-US" altLang="zh-CN" dirty="0"/>
              <a:t>Service</a:t>
            </a:r>
            <a:endParaRPr lang="zh-CN" altLang="en-US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D1AFA3EA-18A2-FF44-AB6C-28749CFD0393}"/>
              </a:ext>
            </a:extLst>
          </p:cNvPr>
          <p:cNvSpPr txBox="1"/>
          <p:nvPr/>
        </p:nvSpPr>
        <p:spPr>
          <a:xfrm>
            <a:off x="1904999" y="1676400"/>
            <a:ext cx="8213725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dirty="0">
                <a:solidFill>
                  <a:schemeClr val="bg1"/>
                </a:solidFill>
              </a:rPr>
              <a:t>Version</a:t>
            </a:r>
            <a:r>
              <a:rPr kumimoji="1" lang="zh-CN" altLang="en-US" sz="3200" dirty="0">
                <a:solidFill>
                  <a:schemeClr val="bg1"/>
                </a:solidFill>
              </a:rPr>
              <a:t> </a:t>
            </a:r>
            <a:r>
              <a:rPr kumimoji="1" lang="en-US" altLang="zh-CN" sz="3200" dirty="0">
                <a:solidFill>
                  <a:schemeClr val="bg1"/>
                </a:solidFill>
              </a:rPr>
              <a:t>control</a:t>
            </a:r>
          </a:p>
          <a:p>
            <a:r>
              <a:rPr kumimoji="1" lang="en-US" altLang="zh-CN" sz="3200" dirty="0">
                <a:solidFill>
                  <a:schemeClr val="bg1"/>
                </a:solidFill>
              </a:rPr>
              <a:t>Logging</a:t>
            </a:r>
          </a:p>
          <a:p>
            <a:endParaRPr kumimoji="1" lang="en-US" altLang="zh-CN" sz="3200" dirty="0">
              <a:solidFill>
                <a:schemeClr val="bg1"/>
              </a:solidFill>
            </a:endParaRPr>
          </a:p>
          <a:p>
            <a:r>
              <a:rPr kumimoji="1" lang="en-US" altLang="zh-CN" sz="3200" dirty="0">
                <a:solidFill>
                  <a:schemeClr val="bg1"/>
                </a:solidFill>
              </a:rPr>
              <a:t>Remote</a:t>
            </a:r>
            <a:r>
              <a:rPr kumimoji="1" lang="zh-CN" altLang="en-US" sz="3200" dirty="0">
                <a:solidFill>
                  <a:schemeClr val="bg1"/>
                </a:solidFill>
              </a:rPr>
              <a:t> </a:t>
            </a:r>
            <a:r>
              <a:rPr kumimoji="1" lang="en-US" altLang="zh-CN" sz="3200" dirty="0">
                <a:solidFill>
                  <a:schemeClr val="bg1"/>
                </a:solidFill>
              </a:rPr>
              <a:t>access(with</a:t>
            </a:r>
            <a:r>
              <a:rPr kumimoji="1" lang="zh-CN" altLang="en-US" sz="3200" dirty="0">
                <a:solidFill>
                  <a:schemeClr val="bg1"/>
                </a:solidFill>
              </a:rPr>
              <a:t> </a:t>
            </a:r>
            <a:r>
              <a:rPr kumimoji="1" lang="en-US" altLang="zh-CN" sz="3200" dirty="0">
                <a:solidFill>
                  <a:schemeClr val="bg1"/>
                </a:solidFill>
              </a:rPr>
              <a:t>access</a:t>
            </a:r>
            <a:r>
              <a:rPr kumimoji="1" lang="zh-CN" altLang="en-US" sz="3200" dirty="0">
                <a:solidFill>
                  <a:schemeClr val="bg1"/>
                </a:solidFill>
              </a:rPr>
              <a:t> </a:t>
            </a:r>
            <a:r>
              <a:rPr kumimoji="1" lang="en-US" altLang="zh-CN" sz="3200" dirty="0">
                <a:solidFill>
                  <a:schemeClr val="bg1"/>
                </a:solidFill>
              </a:rPr>
              <a:t>control</a:t>
            </a:r>
            <a:r>
              <a:rPr kumimoji="1" lang="zh-CN" altLang="en-US" sz="3200" dirty="0">
                <a:solidFill>
                  <a:schemeClr val="bg1"/>
                </a:solidFill>
              </a:rPr>
              <a:t> </a:t>
            </a:r>
            <a:r>
              <a:rPr kumimoji="1" lang="en-US" altLang="zh-CN" sz="3200" dirty="0">
                <a:solidFill>
                  <a:schemeClr val="bg1"/>
                </a:solidFill>
              </a:rPr>
              <a:t>configured)</a:t>
            </a:r>
          </a:p>
          <a:p>
            <a:endParaRPr kumimoji="1" lang="en-US" altLang="zh-CN" sz="3200" dirty="0">
              <a:solidFill>
                <a:schemeClr val="bg1"/>
              </a:solidFill>
            </a:endParaRPr>
          </a:p>
          <a:p>
            <a:r>
              <a:rPr kumimoji="1" lang="en-US" altLang="zh-CN" sz="3200" dirty="0">
                <a:solidFill>
                  <a:schemeClr val="bg1"/>
                </a:solidFill>
              </a:rPr>
              <a:t>Notification</a:t>
            </a:r>
          </a:p>
          <a:p>
            <a:endParaRPr kumimoji="1" lang="en-US" altLang="zh-CN" sz="28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kumimoji="1" lang="en-US" altLang="zh-CN" sz="28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kumimoji="1" lang="en-US" altLang="zh-CN" sz="2800" dirty="0">
              <a:solidFill>
                <a:schemeClr val="bg1"/>
              </a:solidFill>
            </a:endParaRPr>
          </a:p>
        </p:txBody>
      </p:sp>
      <p:pic>
        <p:nvPicPr>
          <p:cNvPr id="23" name="Graphic 44">
            <a:extLst>
              <a:ext uri="{FF2B5EF4-FFF2-40B4-BE49-F238E27FC236}">
                <a16:creationId xmlns:a16="http://schemas.microsoft.com/office/drawing/2014/main" id="{6616E690-BCDD-4648-8375-FC5951BE49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15136" y="716668"/>
            <a:ext cx="711200" cy="711200"/>
          </a:xfrm>
          <a:prstGeom prst="rect">
            <a:avLst/>
          </a:prstGeom>
        </p:spPr>
      </p:pic>
      <p:pic>
        <p:nvPicPr>
          <p:cNvPr id="25" name="图片 24" descr="图片包含 屏幕截图&#10;&#10;描述已自动生成">
            <a:extLst>
              <a:ext uri="{FF2B5EF4-FFF2-40B4-BE49-F238E27FC236}">
                <a16:creationId xmlns:a16="http://schemas.microsoft.com/office/drawing/2014/main" id="{32884A5D-A292-E44B-9F9F-BDC07790343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5" t="18453" r="43092" b="15513"/>
          <a:stretch/>
        </p:blipFill>
        <p:spPr>
          <a:xfrm>
            <a:off x="1248664" y="1618291"/>
            <a:ext cx="6404864" cy="4523041"/>
          </a:xfrm>
          <a:prstGeom prst="rect">
            <a:avLst/>
          </a:prstGeom>
          <a:effectLst>
            <a:softEdge rad="31750"/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object 35"/>
          <p:cNvSpPr txBox="1"/>
          <p:nvPr/>
        </p:nvSpPr>
        <p:spPr>
          <a:xfrm>
            <a:off x="549437" y="6414516"/>
            <a:ext cx="3048000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45" dirty="0">
                <a:solidFill>
                  <a:srgbClr val="FFFFFF"/>
                </a:solidFill>
                <a:latin typeface="Trebuchet MS"/>
                <a:cs typeface="Trebuchet MS"/>
              </a:rPr>
              <a:t>©</a:t>
            </a:r>
            <a:r>
              <a:rPr sz="8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rebuchet MS"/>
                <a:cs typeface="Trebuchet MS"/>
              </a:rPr>
              <a:t>2019,</a:t>
            </a:r>
            <a:r>
              <a:rPr sz="800" spc="-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dirty="0">
                <a:solidFill>
                  <a:srgbClr val="FFFFFF"/>
                </a:solidFill>
                <a:latin typeface="Trebuchet MS"/>
                <a:cs typeface="Trebuchet MS"/>
              </a:rPr>
              <a:t>Amazon</a:t>
            </a:r>
            <a:r>
              <a:rPr sz="8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dirty="0">
                <a:solidFill>
                  <a:srgbClr val="FFFFFF"/>
                </a:solidFill>
                <a:latin typeface="Trebuchet MS"/>
                <a:cs typeface="Trebuchet MS"/>
              </a:rPr>
              <a:t>Web</a:t>
            </a:r>
            <a:r>
              <a:rPr sz="800" spc="-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spc="-35" dirty="0">
                <a:solidFill>
                  <a:srgbClr val="FFFFFF"/>
                </a:solidFill>
                <a:latin typeface="Trebuchet MS"/>
                <a:cs typeface="Trebuchet MS"/>
              </a:rPr>
              <a:t>Services,</a:t>
            </a:r>
            <a:r>
              <a:rPr sz="800" spc="-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spc="-40" dirty="0">
                <a:solidFill>
                  <a:srgbClr val="FFFFFF"/>
                </a:solidFill>
                <a:latin typeface="Trebuchet MS"/>
                <a:cs typeface="Trebuchet MS"/>
              </a:rPr>
              <a:t>Inc.</a:t>
            </a:r>
            <a:r>
              <a:rPr sz="800" spc="-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spc="-5" dirty="0">
                <a:solidFill>
                  <a:srgbClr val="FFFFFF"/>
                </a:solidFill>
                <a:latin typeface="Trebuchet MS"/>
                <a:cs typeface="Trebuchet MS"/>
              </a:rPr>
              <a:t>or</a:t>
            </a:r>
            <a:r>
              <a:rPr sz="800" spc="-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Trebuchet MS"/>
                <a:cs typeface="Trebuchet MS"/>
              </a:rPr>
              <a:t>its</a:t>
            </a:r>
            <a:r>
              <a:rPr sz="800" spc="-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spc="-35" dirty="0">
                <a:solidFill>
                  <a:srgbClr val="FFFFFF"/>
                </a:solidFill>
                <a:latin typeface="Trebuchet MS"/>
                <a:cs typeface="Trebuchet MS"/>
              </a:rPr>
              <a:t>affiliates.</a:t>
            </a:r>
            <a:r>
              <a:rPr sz="800" spc="-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rebuchet MS"/>
                <a:cs typeface="Trebuchet MS"/>
              </a:rPr>
              <a:t>All</a:t>
            </a:r>
            <a:r>
              <a:rPr sz="800" spc="-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rebuchet MS"/>
                <a:cs typeface="Trebuchet MS"/>
              </a:rPr>
              <a:t>rights</a:t>
            </a:r>
            <a:r>
              <a:rPr sz="800" spc="-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spc="-35" dirty="0">
                <a:solidFill>
                  <a:srgbClr val="FFFFFF"/>
                </a:solidFill>
                <a:latin typeface="Trebuchet MS"/>
                <a:cs typeface="Trebuchet MS"/>
              </a:rPr>
              <a:t>reserved.</a:t>
            </a:r>
            <a:endParaRPr sz="800">
              <a:latin typeface="Trebuchet MS"/>
              <a:cs typeface="Trebuchet MS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11149583" y="6306311"/>
            <a:ext cx="621792" cy="3718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标题 39">
            <a:extLst>
              <a:ext uri="{FF2B5EF4-FFF2-40B4-BE49-F238E27FC236}">
                <a16:creationId xmlns:a16="http://schemas.microsoft.com/office/drawing/2014/main" id="{069298A9-A2EE-9C4A-AC5E-1F1D8574F5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3275" y="775716"/>
            <a:ext cx="8045450" cy="492443"/>
          </a:xfrm>
        </p:spPr>
        <p:txBody>
          <a:bodyPr/>
          <a:lstStyle/>
          <a:p>
            <a:r>
              <a:rPr lang="en-US" altLang="zh-CN" dirty="0"/>
              <a:t>S3</a:t>
            </a:r>
            <a:r>
              <a:rPr lang="zh-CN" altLang="en-US" dirty="0"/>
              <a:t> 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Simple</a:t>
            </a:r>
            <a:r>
              <a:rPr lang="zh-CN" altLang="en-US" dirty="0"/>
              <a:t> </a:t>
            </a:r>
            <a:r>
              <a:rPr lang="en-US" altLang="zh-CN" dirty="0"/>
              <a:t>Storage</a:t>
            </a:r>
            <a:r>
              <a:rPr lang="zh-CN" altLang="en-US" dirty="0"/>
              <a:t> </a:t>
            </a:r>
            <a:r>
              <a:rPr lang="en-US" altLang="zh-CN" dirty="0"/>
              <a:t>Service</a:t>
            </a:r>
            <a:endParaRPr lang="zh-CN" altLang="en-US" dirty="0"/>
          </a:p>
        </p:txBody>
      </p:sp>
      <p:pic>
        <p:nvPicPr>
          <p:cNvPr id="10" name="Graphic 44">
            <a:extLst>
              <a:ext uri="{FF2B5EF4-FFF2-40B4-BE49-F238E27FC236}">
                <a16:creationId xmlns:a16="http://schemas.microsoft.com/office/drawing/2014/main" id="{B0FD4A19-3237-AC4D-8B1E-8198FB887F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15136" y="716668"/>
            <a:ext cx="711200" cy="71120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3AFD968C-814B-DE4B-9FFC-B72D43230A35}"/>
              </a:ext>
            </a:extLst>
          </p:cNvPr>
          <p:cNvSpPr txBox="1"/>
          <p:nvPr/>
        </p:nvSpPr>
        <p:spPr>
          <a:xfrm>
            <a:off x="2073275" y="2637345"/>
            <a:ext cx="2667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5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Demo</a:t>
            </a:r>
            <a:endParaRPr kumimoji="1" lang="en-US" altLang="zh-CN" sz="4400" b="1" dirty="0">
              <a:solidFill>
                <a:schemeClr val="bg1"/>
              </a:solidFill>
            </a:endParaRPr>
          </a:p>
        </p:txBody>
      </p:sp>
      <p:sp>
        <p:nvSpPr>
          <p:cNvPr id="12" name="右箭头 11">
            <a:hlinkClick r:id="rId5"/>
            <a:extLst>
              <a:ext uri="{FF2B5EF4-FFF2-40B4-BE49-F238E27FC236}">
                <a16:creationId xmlns:a16="http://schemas.microsoft.com/office/drawing/2014/main" id="{87641DC0-B99F-A042-9AF2-78E3CBCA31EC}"/>
              </a:ext>
            </a:extLst>
          </p:cNvPr>
          <p:cNvSpPr/>
          <p:nvPr/>
        </p:nvSpPr>
        <p:spPr>
          <a:xfrm>
            <a:off x="4740274" y="2916325"/>
            <a:ext cx="1355725" cy="512675"/>
          </a:xfrm>
          <a:prstGeom prst="rightArrow">
            <a:avLst>
              <a:gd name="adj1" fmla="val 35731"/>
              <a:gd name="adj2" fmla="val 52378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020006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object 35"/>
          <p:cNvSpPr txBox="1"/>
          <p:nvPr/>
        </p:nvSpPr>
        <p:spPr>
          <a:xfrm>
            <a:off x="549437" y="6414516"/>
            <a:ext cx="3048000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45" dirty="0">
                <a:solidFill>
                  <a:srgbClr val="FFFFFF"/>
                </a:solidFill>
                <a:latin typeface="Trebuchet MS"/>
                <a:cs typeface="Trebuchet MS"/>
              </a:rPr>
              <a:t>©</a:t>
            </a:r>
            <a:r>
              <a:rPr sz="8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rebuchet MS"/>
                <a:cs typeface="Trebuchet MS"/>
              </a:rPr>
              <a:t>2019,</a:t>
            </a:r>
            <a:r>
              <a:rPr sz="800" spc="-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dirty="0">
                <a:solidFill>
                  <a:srgbClr val="FFFFFF"/>
                </a:solidFill>
                <a:latin typeface="Trebuchet MS"/>
                <a:cs typeface="Trebuchet MS"/>
              </a:rPr>
              <a:t>Amazon</a:t>
            </a:r>
            <a:r>
              <a:rPr sz="8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dirty="0">
                <a:solidFill>
                  <a:srgbClr val="FFFFFF"/>
                </a:solidFill>
                <a:latin typeface="Trebuchet MS"/>
                <a:cs typeface="Trebuchet MS"/>
              </a:rPr>
              <a:t>Web</a:t>
            </a:r>
            <a:r>
              <a:rPr sz="800" spc="-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spc="-35" dirty="0">
                <a:solidFill>
                  <a:srgbClr val="FFFFFF"/>
                </a:solidFill>
                <a:latin typeface="Trebuchet MS"/>
                <a:cs typeface="Trebuchet MS"/>
              </a:rPr>
              <a:t>Services,</a:t>
            </a:r>
            <a:r>
              <a:rPr sz="800" spc="-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spc="-40" dirty="0">
                <a:solidFill>
                  <a:srgbClr val="FFFFFF"/>
                </a:solidFill>
                <a:latin typeface="Trebuchet MS"/>
                <a:cs typeface="Trebuchet MS"/>
              </a:rPr>
              <a:t>Inc.</a:t>
            </a:r>
            <a:r>
              <a:rPr sz="800" spc="-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spc="-5" dirty="0">
                <a:solidFill>
                  <a:srgbClr val="FFFFFF"/>
                </a:solidFill>
                <a:latin typeface="Trebuchet MS"/>
                <a:cs typeface="Trebuchet MS"/>
              </a:rPr>
              <a:t>or</a:t>
            </a:r>
            <a:r>
              <a:rPr sz="800" spc="-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Trebuchet MS"/>
                <a:cs typeface="Trebuchet MS"/>
              </a:rPr>
              <a:t>its</a:t>
            </a:r>
            <a:r>
              <a:rPr sz="800" spc="-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spc="-35" dirty="0">
                <a:solidFill>
                  <a:srgbClr val="FFFFFF"/>
                </a:solidFill>
                <a:latin typeface="Trebuchet MS"/>
                <a:cs typeface="Trebuchet MS"/>
              </a:rPr>
              <a:t>affiliates.</a:t>
            </a:r>
            <a:r>
              <a:rPr sz="800" spc="-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rebuchet MS"/>
                <a:cs typeface="Trebuchet MS"/>
              </a:rPr>
              <a:t>All</a:t>
            </a:r>
            <a:r>
              <a:rPr sz="800" spc="-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rebuchet MS"/>
                <a:cs typeface="Trebuchet MS"/>
              </a:rPr>
              <a:t>rights</a:t>
            </a:r>
            <a:r>
              <a:rPr sz="800" spc="-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spc="-35" dirty="0">
                <a:solidFill>
                  <a:srgbClr val="FFFFFF"/>
                </a:solidFill>
                <a:latin typeface="Trebuchet MS"/>
                <a:cs typeface="Trebuchet MS"/>
              </a:rPr>
              <a:t>reserved.</a:t>
            </a:r>
            <a:endParaRPr sz="800" dirty="0">
              <a:latin typeface="Trebuchet MS"/>
              <a:cs typeface="Trebuchet MS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11149583" y="6306311"/>
            <a:ext cx="621792" cy="3718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" name="Graphic 51">
            <a:extLst>
              <a:ext uri="{FF2B5EF4-FFF2-40B4-BE49-F238E27FC236}">
                <a16:creationId xmlns:a16="http://schemas.microsoft.com/office/drawing/2014/main" id="{70A6E016-30B3-864A-81D9-188CA201C6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10637" y="2245376"/>
            <a:ext cx="711200" cy="711200"/>
          </a:xfrm>
          <a:prstGeom prst="rect">
            <a:avLst/>
          </a:prstGeom>
        </p:spPr>
      </p:pic>
      <p:sp>
        <p:nvSpPr>
          <p:cNvPr id="9" name="Rectangle 3">
            <a:extLst>
              <a:ext uri="{FF2B5EF4-FFF2-40B4-BE49-F238E27FC236}">
                <a16:creationId xmlns:a16="http://schemas.microsoft.com/office/drawing/2014/main" id="{0E5778A2-F780-944D-97F5-6AB98E2ACCCF}"/>
              </a:ext>
            </a:extLst>
          </p:cNvPr>
          <p:cNvSpPr/>
          <p:nvPr/>
        </p:nvSpPr>
        <p:spPr>
          <a:xfrm>
            <a:off x="3886200" y="1600200"/>
            <a:ext cx="5798452" cy="4174865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bg1"/>
                </a:solidFill>
              </a:rPr>
              <a:t>AWS Cloud</a:t>
            </a:r>
          </a:p>
        </p:txBody>
      </p:sp>
      <p:sp>
        <p:nvSpPr>
          <p:cNvPr id="13" name="TextBox 11">
            <a:extLst>
              <a:ext uri="{FF2B5EF4-FFF2-40B4-BE49-F238E27FC236}">
                <a16:creationId xmlns:a16="http://schemas.microsoft.com/office/drawing/2014/main" id="{D636AC79-4114-CE43-B4A6-345C5BA78206}"/>
              </a:ext>
            </a:extLst>
          </p:cNvPr>
          <p:cNvSpPr txBox="1"/>
          <p:nvPr/>
        </p:nvSpPr>
        <p:spPr>
          <a:xfrm>
            <a:off x="7415285" y="3062999"/>
            <a:ext cx="23019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AWS CloudTrail</a:t>
            </a:r>
          </a:p>
        </p:txBody>
      </p:sp>
      <p:cxnSp>
        <p:nvCxnSpPr>
          <p:cNvPr id="14" name="Straight Arrow Connector 29">
            <a:extLst>
              <a:ext uri="{FF2B5EF4-FFF2-40B4-BE49-F238E27FC236}">
                <a16:creationId xmlns:a16="http://schemas.microsoft.com/office/drawing/2014/main" id="{20A125F1-570F-5848-B370-AC8352384EA1}"/>
              </a:ext>
            </a:extLst>
          </p:cNvPr>
          <p:cNvCxnSpPr/>
          <p:nvPr/>
        </p:nvCxnSpPr>
        <p:spPr>
          <a:xfrm>
            <a:off x="6578762" y="2610996"/>
            <a:ext cx="1371600" cy="0"/>
          </a:xfrm>
          <a:prstGeom prst="straightConnector1">
            <a:avLst/>
          </a:prstGeom>
          <a:ln w="12700">
            <a:solidFill>
              <a:srgbClr val="8FA7C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7">
            <a:extLst>
              <a:ext uri="{FF2B5EF4-FFF2-40B4-BE49-F238E27FC236}">
                <a16:creationId xmlns:a16="http://schemas.microsoft.com/office/drawing/2014/main" id="{16D6A896-FD21-A943-BE59-0869DB665E8B}"/>
              </a:ext>
            </a:extLst>
          </p:cNvPr>
          <p:cNvSpPr txBox="1"/>
          <p:nvPr/>
        </p:nvSpPr>
        <p:spPr>
          <a:xfrm>
            <a:off x="5177023" y="2804632"/>
            <a:ext cx="15065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Amazon S3 output bucket</a:t>
            </a:r>
          </a:p>
        </p:txBody>
      </p:sp>
      <p:pic>
        <p:nvPicPr>
          <p:cNvPr id="16" name="Graphic 32">
            <a:extLst>
              <a:ext uri="{FF2B5EF4-FFF2-40B4-BE49-F238E27FC236}">
                <a16:creationId xmlns:a16="http://schemas.microsoft.com/office/drawing/2014/main" id="{FCE3C408-F5ED-794B-8FD3-0AB8B5D77E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95349" y="2315342"/>
            <a:ext cx="469900" cy="469900"/>
          </a:xfrm>
          <a:prstGeom prst="rect">
            <a:avLst/>
          </a:prstGeom>
        </p:spPr>
      </p:pic>
      <p:sp>
        <p:nvSpPr>
          <p:cNvPr id="17" name="TextBox 34">
            <a:extLst>
              <a:ext uri="{FF2B5EF4-FFF2-40B4-BE49-F238E27FC236}">
                <a16:creationId xmlns:a16="http://schemas.microsoft.com/office/drawing/2014/main" id="{80890901-45B3-B94A-9932-25E6490532D1}"/>
              </a:ext>
            </a:extLst>
          </p:cNvPr>
          <p:cNvSpPr txBox="1"/>
          <p:nvPr/>
        </p:nvSpPr>
        <p:spPr>
          <a:xfrm>
            <a:off x="7358935" y="4808808"/>
            <a:ext cx="23019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AWS Lambda</a:t>
            </a:r>
          </a:p>
        </p:txBody>
      </p:sp>
      <p:pic>
        <p:nvPicPr>
          <p:cNvPr id="18" name="Graphic 44">
            <a:extLst>
              <a:ext uri="{FF2B5EF4-FFF2-40B4-BE49-F238E27FC236}">
                <a16:creationId xmlns:a16="http://schemas.microsoft.com/office/drawing/2014/main" id="{EB9C1A95-ADE4-EC43-8CE9-521B1C850AE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154287" y="4097608"/>
            <a:ext cx="711200" cy="711200"/>
          </a:xfrm>
          <a:prstGeom prst="rect">
            <a:avLst/>
          </a:prstGeom>
        </p:spPr>
      </p:pic>
      <p:cxnSp>
        <p:nvCxnSpPr>
          <p:cNvPr id="19" name="Straight Arrow Connector 29">
            <a:extLst>
              <a:ext uri="{FF2B5EF4-FFF2-40B4-BE49-F238E27FC236}">
                <a16:creationId xmlns:a16="http://schemas.microsoft.com/office/drawing/2014/main" id="{72A1F5F0-16A8-D143-A59B-1FDD21EEB26C}"/>
              </a:ext>
            </a:extLst>
          </p:cNvPr>
          <p:cNvCxnSpPr>
            <a:cxnSpLocks/>
          </p:cNvCxnSpPr>
          <p:nvPr/>
        </p:nvCxnSpPr>
        <p:spPr>
          <a:xfrm flipV="1">
            <a:off x="8509887" y="3463310"/>
            <a:ext cx="0" cy="459107"/>
          </a:xfrm>
          <a:prstGeom prst="straightConnector1">
            <a:avLst/>
          </a:prstGeom>
          <a:ln w="12700">
            <a:solidFill>
              <a:srgbClr val="8FA7C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标题 39">
            <a:extLst>
              <a:ext uri="{FF2B5EF4-FFF2-40B4-BE49-F238E27FC236}">
                <a16:creationId xmlns:a16="http://schemas.microsoft.com/office/drawing/2014/main" id="{5DBCBEDD-434C-CA40-9944-74A099964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3275" y="775716"/>
            <a:ext cx="8045450" cy="492443"/>
          </a:xfrm>
        </p:spPr>
        <p:txBody>
          <a:bodyPr/>
          <a:lstStyle/>
          <a:p>
            <a:r>
              <a:rPr lang="en-US" altLang="zh-CN" dirty="0"/>
              <a:t>S3</a:t>
            </a:r>
            <a:r>
              <a:rPr lang="zh-CN" altLang="en-US" dirty="0"/>
              <a:t> 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Simple</a:t>
            </a:r>
            <a:r>
              <a:rPr lang="zh-CN" altLang="en-US" dirty="0"/>
              <a:t> </a:t>
            </a:r>
            <a:r>
              <a:rPr lang="en-US" altLang="zh-CN" dirty="0"/>
              <a:t>Storage</a:t>
            </a:r>
            <a:r>
              <a:rPr lang="zh-CN" altLang="en-US" dirty="0"/>
              <a:t> </a:t>
            </a:r>
            <a:r>
              <a:rPr lang="en-US" altLang="zh-CN" dirty="0"/>
              <a:t>Service</a:t>
            </a:r>
            <a:endParaRPr lang="zh-CN" altLang="en-US" dirty="0"/>
          </a:p>
        </p:txBody>
      </p:sp>
      <p:pic>
        <p:nvPicPr>
          <p:cNvPr id="25" name="Graphic 44">
            <a:extLst>
              <a:ext uri="{FF2B5EF4-FFF2-40B4-BE49-F238E27FC236}">
                <a16:creationId xmlns:a16="http://schemas.microsoft.com/office/drawing/2014/main" id="{38518DC0-7AF3-0942-A002-BFF003011EE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215136" y="716668"/>
            <a:ext cx="711200" cy="711200"/>
          </a:xfrm>
          <a:prstGeom prst="rect">
            <a:avLst/>
          </a:prstGeom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582BC43D-1079-A74B-8E5A-EC15E1DDFE75}"/>
              </a:ext>
            </a:extLst>
          </p:cNvPr>
          <p:cNvSpPr txBox="1"/>
          <p:nvPr/>
        </p:nvSpPr>
        <p:spPr>
          <a:xfrm>
            <a:off x="1904999" y="1676400"/>
            <a:ext cx="22860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dirty="0">
                <a:solidFill>
                  <a:schemeClr val="bg1"/>
                </a:solidFill>
              </a:rPr>
              <a:t>Integration</a:t>
            </a:r>
            <a:endParaRPr kumimoji="1" lang="en-US" altLang="zh-CN" sz="2800" dirty="0">
              <a:solidFill>
                <a:schemeClr val="bg1"/>
              </a:solidFill>
            </a:endParaRPr>
          </a:p>
        </p:txBody>
      </p:sp>
      <p:sp>
        <p:nvSpPr>
          <p:cNvPr id="27" name="TextBox 8">
            <a:extLst>
              <a:ext uri="{FF2B5EF4-FFF2-40B4-BE49-F238E27FC236}">
                <a16:creationId xmlns:a16="http://schemas.microsoft.com/office/drawing/2014/main" id="{9529B10E-2D91-3F46-8E9F-C90DB2BB84A7}"/>
              </a:ext>
            </a:extLst>
          </p:cNvPr>
          <p:cNvSpPr txBox="1"/>
          <p:nvPr/>
        </p:nvSpPr>
        <p:spPr>
          <a:xfrm>
            <a:off x="4694522" y="4657032"/>
            <a:ext cx="22178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+mj-lt"/>
                <a:ea typeface="Amazon Ember" panose="020B0603020204020204" pitchFamily="34" charset="0"/>
                <a:cs typeface="Amazon Ember" panose="020B0603020204020204" pitchFamily="34" charset="0"/>
              </a:rPr>
              <a:t>Amazon Simple Notification Service</a:t>
            </a:r>
          </a:p>
        </p:txBody>
      </p:sp>
      <p:pic>
        <p:nvPicPr>
          <p:cNvPr id="28" name="Graphic 29">
            <a:extLst>
              <a:ext uri="{FF2B5EF4-FFF2-40B4-BE49-F238E27FC236}">
                <a16:creationId xmlns:a16="http://schemas.microsoft.com/office/drawing/2014/main" id="{3CCA4BC1-1718-524C-88D8-E41A80926AD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454049" y="3922665"/>
            <a:ext cx="711200" cy="711200"/>
          </a:xfrm>
          <a:prstGeom prst="rect">
            <a:avLst/>
          </a:prstGeom>
        </p:spPr>
      </p:pic>
      <p:cxnSp>
        <p:nvCxnSpPr>
          <p:cNvPr id="29" name="Straight Arrow Connector 29">
            <a:extLst>
              <a:ext uri="{FF2B5EF4-FFF2-40B4-BE49-F238E27FC236}">
                <a16:creationId xmlns:a16="http://schemas.microsoft.com/office/drawing/2014/main" id="{79F5AF04-82F7-1B4C-BDA5-6AF3E43A8BE5}"/>
              </a:ext>
            </a:extLst>
          </p:cNvPr>
          <p:cNvCxnSpPr>
            <a:cxnSpLocks/>
          </p:cNvCxnSpPr>
          <p:nvPr/>
        </p:nvCxnSpPr>
        <p:spPr>
          <a:xfrm flipH="1">
            <a:off x="6400801" y="4343400"/>
            <a:ext cx="1295399" cy="0"/>
          </a:xfrm>
          <a:prstGeom prst="straightConnector1">
            <a:avLst/>
          </a:prstGeom>
          <a:ln w="12700">
            <a:solidFill>
              <a:srgbClr val="8FA7C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Graphic 5">
            <a:extLst>
              <a:ext uri="{FF2B5EF4-FFF2-40B4-BE49-F238E27FC236}">
                <a16:creationId xmlns:a16="http://schemas.microsoft.com/office/drawing/2014/main" id="{49349E6A-DA49-364A-ADD4-F085CE2A508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flipH="1">
            <a:off x="2457559" y="3974522"/>
            <a:ext cx="483586" cy="469900"/>
          </a:xfrm>
          <a:prstGeom prst="rect">
            <a:avLst/>
          </a:prstGeom>
        </p:spPr>
      </p:pic>
      <p:sp>
        <p:nvSpPr>
          <p:cNvPr id="32" name="TextBox 14">
            <a:extLst>
              <a:ext uri="{FF2B5EF4-FFF2-40B4-BE49-F238E27FC236}">
                <a16:creationId xmlns:a16="http://schemas.microsoft.com/office/drawing/2014/main" id="{950CA0BC-C957-0541-93DC-01CB3D85AAFA}"/>
              </a:ext>
            </a:extLst>
          </p:cNvPr>
          <p:cNvSpPr txBox="1"/>
          <p:nvPr/>
        </p:nvSpPr>
        <p:spPr>
          <a:xfrm>
            <a:off x="1946076" y="4496502"/>
            <a:ext cx="15065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</a:rPr>
              <a:t>IAM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admin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37" name="Freeform 23">
            <a:extLst>
              <a:ext uri="{FF2B5EF4-FFF2-40B4-BE49-F238E27FC236}">
                <a16:creationId xmlns:a16="http://schemas.microsoft.com/office/drawing/2014/main" id="{FEA73F70-BE4F-2C4C-84EF-7C485B0ABE63}"/>
              </a:ext>
            </a:extLst>
          </p:cNvPr>
          <p:cNvSpPr/>
          <p:nvPr/>
        </p:nvSpPr>
        <p:spPr>
          <a:xfrm>
            <a:off x="2819401" y="5079464"/>
            <a:ext cx="2875948" cy="925502"/>
          </a:xfrm>
          <a:custGeom>
            <a:avLst/>
            <a:gdLst>
              <a:gd name="connsiteX0" fmla="*/ 4241800 w 4241800"/>
              <a:gd name="connsiteY0" fmla="*/ 177800 h 889000"/>
              <a:gd name="connsiteX1" fmla="*/ 4241800 w 4241800"/>
              <a:gd name="connsiteY1" fmla="*/ 889000 h 889000"/>
              <a:gd name="connsiteX2" fmla="*/ 0 w 4241800"/>
              <a:gd name="connsiteY2" fmla="*/ 889000 h 889000"/>
              <a:gd name="connsiteX3" fmla="*/ 0 w 4241800"/>
              <a:gd name="connsiteY3" fmla="*/ 711200 h 889000"/>
              <a:gd name="connsiteX4" fmla="*/ 0 w 4241800"/>
              <a:gd name="connsiteY4" fmla="*/ 0 h 88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41800" h="889000">
                <a:moveTo>
                  <a:pt x="4241800" y="177800"/>
                </a:moveTo>
                <a:lnTo>
                  <a:pt x="4241800" y="889000"/>
                </a:lnTo>
                <a:lnTo>
                  <a:pt x="0" y="889000"/>
                </a:lnTo>
                <a:lnTo>
                  <a:pt x="0" y="711200"/>
                </a:lnTo>
                <a:lnTo>
                  <a:pt x="0" y="0"/>
                </a:lnTo>
              </a:path>
            </a:pathLst>
          </a:custGeom>
          <a:noFill/>
          <a:ln w="12700">
            <a:solidFill>
              <a:srgbClr val="8FA7C4"/>
            </a:solidFill>
            <a:tailEnd type="arrow" w="med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8" name="Graphic 5">
            <a:extLst>
              <a:ext uri="{FF2B5EF4-FFF2-40B4-BE49-F238E27FC236}">
                <a16:creationId xmlns:a16="http://schemas.microsoft.com/office/drawing/2014/main" id="{DF1C9F0B-6DD0-6D4C-8F88-DF460F4EE79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flipH="1">
            <a:off x="2477618" y="2504890"/>
            <a:ext cx="483586" cy="469900"/>
          </a:xfrm>
          <a:prstGeom prst="rect">
            <a:avLst/>
          </a:prstGeom>
        </p:spPr>
      </p:pic>
      <p:sp>
        <p:nvSpPr>
          <p:cNvPr id="39" name="TextBox 14">
            <a:extLst>
              <a:ext uri="{FF2B5EF4-FFF2-40B4-BE49-F238E27FC236}">
                <a16:creationId xmlns:a16="http://schemas.microsoft.com/office/drawing/2014/main" id="{CDD1E19A-1924-004A-9FA5-163EF0781646}"/>
              </a:ext>
            </a:extLst>
          </p:cNvPr>
          <p:cNvSpPr txBox="1"/>
          <p:nvPr/>
        </p:nvSpPr>
        <p:spPr>
          <a:xfrm>
            <a:off x="1966135" y="3026870"/>
            <a:ext cx="15065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</a:rPr>
              <a:t>End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users</a:t>
            </a:r>
            <a:endParaRPr lang="en-US" sz="1600" dirty="0">
              <a:solidFill>
                <a:schemeClr val="bg1"/>
              </a:solidFill>
            </a:endParaRPr>
          </a:p>
        </p:txBody>
      </p:sp>
      <p:cxnSp>
        <p:nvCxnSpPr>
          <p:cNvPr id="41" name="Straight Arrow Connector 29">
            <a:extLst>
              <a:ext uri="{FF2B5EF4-FFF2-40B4-BE49-F238E27FC236}">
                <a16:creationId xmlns:a16="http://schemas.microsoft.com/office/drawing/2014/main" id="{7079FAC4-464F-B34D-B536-80F7209E5AEB}"/>
              </a:ext>
            </a:extLst>
          </p:cNvPr>
          <p:cNvCxnSpPr>
            <a:cxnSpLocks/>
          </p:cNvCxnSpPr>
          <p:nvPr/>
        </p:nvCxnSpPr>
        <p:spPr>
          <a:xfrm>
            <a:off x="3345024" y="2785242"/>
            <a:ext cx="1831999" cy="0"/>
          </a:xfrm>
          <a:prstGeom prst="straightConnector1">
            <a:avLst/>
          </a:prstGeom>
          <a:ln w="12700">
            <a:solidFill>
              <a:srgbClr val="8FA7C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9903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3" grpId="0"/>
      <p:bldP spid="15" grpId="0"/>
      <p:bldP spid="17" grpId="0"/>
      <p:bldP spid="26" grpId="0"/>
      <p:bldP spid="27" grpId="0"/>
      <p:bldP spid="32" grpId="0"/>
      <p:bldP spid="37" grpId="0" animBg="1"/>
      <p:bldP spid="3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object 35"/>
          <p:cNvSpPr txBox="1"/>
          <p:nvPr/>
        </p:nvSpPr>
        <p:spPr>
          <a:xfrm>
            <a:off x="549437" y="6414516"/>
            <a:ext cx="3048000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45" dirty="0">
                <a:solidFill>
                  <a:srgbClr val="FFFFFF"/>
                </a:solidFill>
                <a:latin typeface="Trebuchet MS"/>
                <a:cs typeface="Trebuchet MS"/>
              </a:rPr>
              <a:t>©</a:t>
            </a:r>
            <a:r>
              <a:rPr sz="8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rebuchet MS"/>
                <a:cs typeface="Trebuchet MS"/>
              </a:rPr>
              <a:t>2019,</a:t>
            </a:r>
            <a:r>
              <a:rPr sz="800" spc="-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dirty="0">
                <a:solidFill>
                  <a:srgbClr val="FFFFFF"/>
                </a:solidFill>
                <a:latin typeface="Trebuchet MS"/>
                <a:cs typeface="Trebuchet MS"/>
              </a:rPr>
              <a:t>Amazon</a:t>
            </a:r>
            <a:r>
              <a:rPr sz="8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dirty="0">
                <a:solidFill>
                  <a:srgbClr val="FFFFFF"/>
                </a:solidFill>
                <a:latin typeface="Trebuchet MS"/>
                <a:cs typeface="Trebuchet MS"/>
              </a:rPr>
              <a:t>Web</a:t>
            </a:r>
            <a:r>
              <a:rPr sz="800" spc="-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spc="-35" dirty="0">
                <a:solidFill>
                  <a:srgbClr val="FFFFFF"/>
                </a:solidFill>
                <a:latin typeface="Trebuchet MS"/>
                <a:cs typeface="Trebuchet MS"/>
              </a:rPr>
              <a:t>Services,</a:t>
            </a:r>
            <a:r>
              <a:rPr sz="800" spc="-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spc="-40" dirty="0">
                <a:solidFill>
                  <a:srgbClr val="FFFFFF"/>
                </a:solidFill>
                <a:latin typeface="Trebuchet MS"/>
                <a:cs typeface="Trebuchet MS"/>
              </a:rPr>
              <a:t>Inc.</a:t>
            </a:r>
            <a:r>
              <a:rPr sz="800" spc="-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spc="-5" dirty="0">
                <a:solidFill>
                  <a:srgbClr val="FFFFFF"/>
                </a:solidFill>
                <a:latin typeface="Trebuchet MS"/>
                <a:cs typeface="Trebuchet MS"/>
              </a:rPr>
              <a:t>or</a:t>
            </a:r>
            <a:r>
              <a:rPr sz="800" spc="-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Trebuchet MS"/>
                <a:cs typeface="Trebuchet MS"/>
              </a:rPr>
              <a:t>its</a:t>
            </a:r>
            <a:r>
              <a:rPr sz="800" spc="-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spc="-35" dirty="0">
                <a:solidFill>
                  <a:srgbClr val="FFFFFF"/>
                </a:solidFill>
                <a:latin typeface="Trebuchet MS"/>
                <a:cs typeface="Trebuchet MS"/>
              </a:rPr>
              <a:t>affiliates.</a:t>
            </a:r>
            <a:r>
              <a:rPr sz="800" spc="-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rebuchet MS"/>
                <a:cs typeface="Trebuchet MS"/>
              </a:rPr>
              <a:t>All</a:t>
            </a:r>
            <a:r>
              <a:rPr sz="800" spc="-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rebuchet MS"/>
                <a:cs typeface="Trebuchet MS"/>
              </a:rPr>
              <a:t>rights</a:t>
            </a:r>
            <a:r>
              <a:rPr sz="800" spc="-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spc="-35" dirty="0">
                <a:solidFill>
                  <a:srgbClr val="FFFFFF"/>
                </a:solidFill>
                <a:latin typeface="Trebuchet MS"/>
                <a:cs typeface="Trebuchet MS"/>
              </a:rPr>
              <a:t>reserved.</a:t>
            </a:r>
            <a:endParaRPr sz="800">
              <a:latin typeface="Trebuchet MS"/>
              <a:cs typeface="Trebuchet MS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11149583" y="6306311"/>
            <a:ext cx="621792" cy="3718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标题 39">
            <a:extLst>
              <a:ext uri="{FF2B5EF4-FFF2-40B4-BE49-F238E27FC236}">
                <a16:creationId xmlns:a16="http://schemas.microsoft.com/office/drawing/2014/main" id="{069298A9-A2EE-9C4A-AC5E-1F1D8574F5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3275" y="775716"/>
            <a:ext cx="8045450" cy="492443"/>
          </a:xfrm>
        </p:spPr>
        <p:txBody>
          <a:bodyPr/>
          <a:lstStyle/>
          <a:p>
            <a:r>
              <a:rPr lang="en-US" altLang="zh-CN" dirty="0"/>
              <a:t>Next</a:t>
            </a:r>
            <a:r>
              <a:rPr lang="zh-CN" altLang="en-US" dirty="0"/>
              <a:t> </a:t>
            </a:r>
            <a:r>
              <a:rPr lang="en-US" altLang="zh-CN" dirty="0"/>
              <a:t>Step</a:t>
            </a:r>
            <a:endParaRPr lang="zh-CN" altLang="en-US" dirty="0"/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CDC21699-4B8A-5640-AEAB-1F2444CA2785}"/>
              </a:ext>
            </a:extLst>
          </p:cNvPr>
          <p:cNvSpPr txBox="1"/>
          <p:nvPr/>
        </p:nvSpPr>
        <p:spPr>
          <a:xfrm>
            <a:off x="1905000" y="1676400"/>
            <a:ext cx="7543800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dirty="0">
                <a:solidFill>
                  <a:schemeClr val="bg1"/>
                </a:solidFill>
              </a:rPr>
              <a:t>More</a:t>
            </a:r>
            <a:r>
              <a:rPr kumimoji="1" lang="zh-CN" altLang="en-US" sz="3200" dirty="0">
                <a:solidFill>
                  <a:schemeClr val="bg1"/>
                </a:solidFill>
              </a:rPr>
              <a:t> </a:t>
            </a:r>
            <a:r>
              <a:rPr kumimoji="1" lang="en-US" altLang="zh-CN" sz="3200" dirty="0">
                <a:solidFill>
                  <a:schemeClr val="bg1"/>
                </a:solidFill>
              </a:rPr>
              <a:t>services</a:t>
            </a:r>
          </a:p>
          <a:p>
            <a:r>
              <a:rPr kumimoji="1" lang="en-US" altLang="zh-CN" sz="3200" dirty="0">
                <a:solidFill>
                  <a:schemeClr val="bg1"/>
                </a:solidFill>
              </a:rPr>
              <a:t>More</a:t>
            </a:r>
            <a:r>
              <a:rPr kumimoji="1" lang="zh-CN" altLang="en-US" sz="3200" dirty="0">
                <a:solidFill>
                  <a:schemeClr val="bg1"/>
                </a:solidFill>
              </a:rPr>
              <a:t> </a:t>
            </a:r>
            <a:r>
              <a:rPr kumimoji="1" lang="en-US" altLang="zh-CN" sz="3200" dirty="0">
                <a:solidFill>
                  <a:schemeClr val="bg1"/>
                </a:solidFill>
              </a:rPr>
              <a:t>integration</a:t>
            </a:r>
          </a:p>
          <a:p>
            <a:endParaRPr kumimoji="1" lang="en-US" altLang="zh-CN" sz="3200" dirty="0">
              <a:solidFill>
                <a:schemeClr val="bg1"/>
              </a:solidFill>
            </a:endParaRPr>
          </a:p>
          <a:p>
            <a:pPr lvl="1"/>
            <a:r>
              <a:rPr kumimoji="1" lang="en-US" altLang="zh-CN" sz="2800" dirty="0">
                <a:solidFill>
                  <a:schemeClr val="bg1"/>
                </a:solidFill>
              </a:rPr>
              <a:t>Machine</a:t>
            </a:r>
            <a:r>
              <a:rPr kumimoji="1" lang="zh-CN" altLang="en-US" sz="2800" dirty="0">
                <a:solidFill>
                  <a:schemeClr val="bg1"/>
                </a:solidFill>
              </a:rPr>
              <a:t> </a:t>
            </a:r>
            <a:r>
              <a:rPr kumimoji="1" lang="en-US" altLang="zh-CN" sz="2800" dirty="0">
                <a:solidFill>
                  <a:schemeClr val="bg1"/>
                </a:solidFill>
              </a:rPr>
              <a:t>learning,</a:t>
            </a:r>
            <a:r>
              <a:rPr kumimoji="1" lang="zh-CN" altLang="en-US" sz="2800" dirty="0">
                <a:solidFill>
                  <a:schemeClr val="bg1"/>
                </a:solidFill>
              </a:rPr>
              <a:t> </a:t>
            </a:r>
            <a:r>
              <a:rPr kumimoji="1" lang="en-US" altLang="zh-CN" sz="2800" dirty="0">
                <a:solidFill>
                  <a:schemeClr val="bg1"/>
                </a:solidFill>
              </a:rPr>
              <a:t>IoT</a:t>
            </a:r>
            <a:r>
              <a:rPr kumimoji="1" lang="zh-CN" altLang="en-US" sz="2800" dirty="0">
                <a:solidFill>
                  <a:schemeClr val="bg1"/>
                </a:solidFill>
              </a:rPr>
              <a:t> </a:t>
            </a:r>
            <a:r>
              <a:rPr kumimoji="1" lang="en-US" altLang="zh-CN" sz="2800" dirty="0">
                <a:solidFill>
                  <a:schemeClr val="bg1"/>
                </a:solidFill>
              </a:rPr>
              <a:t>…</a:t>
            </a:r>
            <a:endParaRPr kumimoji="1" lang="en-US" altLang="zh-CN" sz="24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kumimoji="1" lang="en-US" altLang="zh-CN" sz="28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kumimoji="1" lang="en-US" altLang="zh-CN" sz="2800" dirty="0">
              <a:solidFill>
                <a:schemeClr val="bg1"/>
              </a:solidFill>
            </a:endParaRPr>
          </a:p>
        </p:txBody>
      </p:sp>
      <p:sp>
        <p:nvSpPr>
          <p:cNvPr id="7" name="TextBox 11">
            <a:extLst>
              <a:ext uri="{FF2B5EF4-FFF2-40B4-BE49-F238E27FC236}">
                <a16:creationId xmlns:a16="http://schemas.microsoft.com/office/drawing/2014/main" id="{EED473EC-02E1-E941-BF85-AF8545857EE9}"/>
              </a:ext>
            </a:extLst>
          </p:cNvPr>
          <p:cNvSpPr txBox="1"/>
          <p:nvPr/>
        </p:nvSpPr>
        <p:spPr>
          <a:xfrm>
            <a:off x="4323058" y="4831318"/>
            <a:ext cx="2212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Amazon </a:t>
            </a:r>
            <a:r>
              <a:rPr lang="en-US" dirty="0" err="1">
                <a:solidFill>
                  <a:schemeClr val="bg1"/>
                </a:solidFill>
              </a:rPr>
              <a:t>SageMaker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8" name="Graphic 37">
            <a:extLst>
              <a:ext uri="{FF2B5EF4-FFF2-40B4-BE49-F238E27FC236}">
                <a16:creationId xmlns:a16="http://schemas.microsoft.com/office/drawing/2014/main" id="{41F00B78-0495-554A-B102-F2E0D53419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29200" y="4058814"/>
            <a:ext cx="711200" cy="711200"/>
          </a:xfrm>
          <a:prstGeom prst="rect">
            <a:avLst/>
          </a:prstGeom>
        </p:spPr>
      </p:pic>
      <p:sp>
        <p:nvSpPr>
          <p:cNvPr id="9" name="TextBox 10">
            <a:extLst>
              <a:ext uri="{FF2B5EF4-FFF2-40B4-BE49-F238E27FC236}">
                <a16:creationId xmlns:a16="http://schemas.microsoft.com/office/drawing/2014/main" id="{4530C0B2-2A4B-E942-A873-223283192889}"/>
              </a:ext>
            </a:extLst>
          </p:cNvPr>
          <p:cNvSpPr txBox="1"/>
          <p:nvPr/>
        </p:nvSpPr>
        <p:spPr>
          <a:xfrm>
            <a:off x="6900848" y="4828620"/>
            <a:ext cx="2301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AWS IoT Button</a:t>
            </a:r>
          </a:p>
        </p:txBody>
      </p:sp>
      <p:pic>
        <p:nvPicPr>
          <p:cNvPr id="11" name="Graphic 33">
            <a:extLst>
              <a:ext uri="{FF2B5EF4-FFF2-40B4-BE49-F238E27FC236}">
                <a16:creationId xmlns:a16="http://schemas.microsoft.com/office/drawing/2014/main" id="{20B714DD-9921-D842-97AC-6CB701BB82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96200" y="4058814"/>
            <a:ext cx="711200" cy="711200"/>
          </a:xfrm>
          <a:prstGeom prst="rect">
            <a:avLst/>
          </a:prstGeom>
        </p:spPr>
      </p:pic>
      <p:sp>
        <p:nvSpPr>
          <p:cNvPr id="12" name="TextBox 4">
            <a:extLst>
              <a:ext uri="{FF2B5EF4-FFF2-40B4-BE49-F238E27FC236}">
                <a16:creationId xmlns:a16="http://schemas.microsoft.com/office/drawing/2014/main" id="{F31DC74B-A4B4-6242-A5C2-757ABEA15214}"/>
              </a:ext>
            </a:extLst>
          </p:cNvPr>
          <p:cNvSpPr txBox="1"/>
          <p:nvPr/>
        </p:nvSpPr>
        <p:spPr>
          <a:xfrm>
            <a:off x="8885779" y="3116704"/>
            <a:ext cx="2301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AWS IoT Core</a:t>
            </a:r>
          </a:p>
        </p:txBody>
      </p:sp>
      <p:sp>
        <p:nvSpPr>
          <p:cNvPr id="13" name="TextBox 9">
            <a:extLst>
              <a:ext uri="{FF2B5EF4-FFF2-40B4-BE49-F238E27FC236}">
                <a16:creationId xmlns:a16="http://schemas.microsoft.com/office/drawing/2014/main" id="{1D565B24-53FB-E143-B6DD-C286DE89B1D4}"/>
              </a:ext>
            </a:extLst>
          </p:cNvPr>
          <p:cNvSpPr txBox="1"/>
          <p:nvPr/>
        </p:nvSpPr>
        <p:spPr>
          <a:xfrm>
            <a:off x="6900848" y="3041908"/>
            <a:ext cx="23019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AWS IoT Device Management</a:t>
            </a:r>
          </a:p>
        </p:txBody>
      </p:sp>
      <p:sp>
        <p:nvSpPr>
          <p:cNvPr id="14" name="TextBox 10">
            <a:extLst>
              <a:ext uri="{FF2B5EF4-FFF2-40B4-BE49-F238E27FC236}">
                <a16:creationId xmlns:a16="http://schemas.microsoft.com/office/drawing/2014/main" id="{4D94BA4D-5012-B343-8D22-86B414CA295A}"/>
              </a:ext>
            </a:extLst>
          </p:cNvPr>
          <p:cNvSpPr txBox="1"/>
          <p:nvPr/>
        </p:nvSpPr>
        <p:spPr>
          <a:xfrm>
            <a:off x="8993667" y="4852175"/>
            <a:ext cx="2301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AWS IoT Events </a:t>
            </a:r>
          </a:p>
        </p:txBody>
      </p:sp>
      <p:pic>
        <p:nvPicPr>
          <p:cNvPr id="15" name="Graphic 18">
            <a:extLst>
              <a:ext uri="{FF2B5EF4-FFF2-40B4-BE49-F238E27FC236}">
                <a16:creationId xmlns:a16="http://schemas.microsoft.com/office/drawing/2014/main" id="{7B774FC2-CFE1-9A41-9AF4-2D7DBE827AA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681131" y="2428877"/>
            <a:ext cx="711200" cy="711200"/>
          </a:xfrm>
          <a:prstGeom prst="rect">
            <a:avLst/>
          </a:prstGeom>
        </p:spPr>
      </p:pic>
      <p:pic>
        <p:nvPicPr>
          <p:cNvPr id="16" name="Graphic 26">
            <a:extLst>
              <a:ext uri="{FF2B5EF4-FFF2-40B4-BE49-F238E27FC236}">
                <a16:creationId xmlns:a16="http://schemas.microsoft.com/office/drawing/2014/main" id="{1AE928DF-F13E-2C4C-9534-F9F99E4C394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696200" y="2354081"/>
            <a:ext cx="711200" cy="711200"/>
          </a:xfrm>
          <a:prstGeom prst="rect">
            <a:avLst/>
          </a:prstGeom>
        </p:spPr>
      </p:pic>
      <p:pic>
        <p:nvPicPr>
          <p:cNvPr id="17" name="Graphic 30">
            <a:extLst>
              <a:ext uri="{FF2B5EF4-FFF2-40B4-BE49-F238E27FC236}">
                <a16:creationId xmlns:a16="http://schemas.microsoft.com/office/drawing/2014/main" id="{12ED7A2F-0F54-0E40-BD64-5B167E97CAF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789019" y="4164348"/>
            <a:ext cx="711200" cy="7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0298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149583" y="6306311"/>
            <a:ext cx="621792" cy="3718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3810000" y="2590800"/>
            <a:ext cx="457200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45" dirty="0"/>
              <a:t>Thank</a:t>
            </a:r>
            <a:r>
              <a:rPr spc="-130" dirty="0"/>
              <a:t> </a:t>
            </a:r>
            <a:r>
              <a:rPr spc="50" dirty="0"/>
              <a:t>You</a:t>
            </a:r>
            <a:r>
              <a:rPr lang="zh-CN" altLang="en-US" spc="50" dirty="0"/>
              <a:t> </a:t>
            </a:r>
            <a:r>
              <a:rPr lang="en-US" altLang="zh-CN" spc="50" dirty="0"/>
              <a:t>for</a:t>
            </a:r>
            <a:r>
              <a:rPr lang="zh-CN" altLang="en-US" spc="50" dirty="0"/>
              <a:t> </a:t>
            </a:r>
            <a:r>
              <a:rPr lang="en-US" altLang="zh-CN" spc="50" dirty="0"/>
              <a:t>listening</a:t>
            </a:r>
            <a:endParaRPr spc="35" dirty="0"/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spc="45" dirty="0"/>
              <a:t>©</a:t>
            </a:r>
            <a:r>
              <a:rPr spc="-90" dirty="0"/>
              <a:t> </a:t>
            </a:r>
            <a:r>
              <a:rPr spc="-10" dirty="0"/>
              <a:t>2019,</a:t>
            </a:r>
            <a:r>
              <a:rPr spc="-55" dirty="0"/>
              <a:t> </a:t>
            </a:r>
            <a:r>
              <a:rPr dirty="0"/>
              <a:t>Amazon</a:t>
            </a:r>
            <a:r>
              <a:rPr spc="-75" dirty="0"/>
              <a:t> </a:t>
            </a:r>
            <a:r>
              <a:rPr dirty="0"/>
              <a:t>Web</a:t>
            </a:r>
            <a:r>
              <a:rPr spc="-60" dirty="0"/>
              <a:t> </a:t>
            </a:r>
            <a:r>
              <a:rPr spc="-35" dirty="0"/>
              <a:t>Services,</a:t>
            </a:r>
            <a:r>
              <a:rPr spc="-55" dirty="0"/>
              <a:t> </a:t>
            </a:r>
            <a:r>
              <a:rPr spc="-40" dirty="0"/>
              <a:t>Inc.</a:t>
            </a:r>
            <a:r>
              <a:rPr spc="-55" dirty="0"/>
              <a:t> </a:t>
            </a:r>
            <a:r>
              <a:rPr spc="-5" dirty="0"/>
              <a:t>or</a:t>
            </a:r>
            <a:r>
              <a:rPr spc="-65" dirty="0"/>
              <a:t> </a:t>
            </a:r>
            <a:r>
              <a:rPr spc="-20" dirty="0"/>
              <a:t>its</a:t>
            </a:r>
            <a:r>
              <a:rPr spc="-60" dirty="0"/>
              <a:t> </a:t>
            </a:r>
            <a:r>
              <a:rPr spc="-35" dirty="0"/>
              <a:t>affiliates.</a:t>
            </a:r>
            <a:r>
              <a:rPr spc="-55" dirty="0"/>
              <a:t> </a:t>
            </a:r>
            <a:r>
              <a:rPr spc="-10" dirty="0"/>
              <a:t>All</a:t>
            </a:r>
            <a:r>
              <a:rPr spc="-60" dirty="0"/>
              <a:t> </a:t>
            </a:r>
            <a:r>
              <a:rPr spc="-10" dirty="0"/>
              <a:t>rights</a:t>
            </a:r>
            <a:r>
              <a:rPr spc="-60" dirty="0"/>
              <a:t> </a:t>
            </a:r>
            <a:r>
              <a:rPr spc="-35" dirty="0"/>
              <a:t>reserved.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149583" y="6306311"/>
            <a:ext cx="621792" cy="3718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43695" y="6594347"/>
            <a:ext cx="3048000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45" dirty="0">
                <a:solidFill>
                  <a:srgbClr val="FFFFFF"/>
                </a:solidFill>
                <a:latin typeface="Trebuchet MS"/>
                <a:cs typeface="Trebuchet MS"/>
              </a:rPr>
              <a:t>©</a:t>
            </a:r>
            <a:r>
              <a:rPr sz="8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rebuchet MS"/>
                <a:cs typeface="Trebuchet MS"/>
              </a:rPr>
              <a:t>2019,</a:t>
            </a:r>
            <a:r>
              <a:rPr sz="800" spc="-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dirty="0">
                <a:solidFill>
                  <a:srgbClr val="FFFFFF"/>
                </a:solidFill>
                <a:latin typeface="Trebuchet MS"/>
                <a:cs typeface="Trebuchet MS"/>
              </a:rPr>
              <a:t>Amazon</a:t>
            </a:r>
            <a:r>
              <a:rPr sz="8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dirty="0">
                <a:solidFill>
                  <a:srgbClr val="FFFFFF"/>
                </a:solidFill>
                <a:latin typeface="Trebuchet MS"/>
                <a:cs typeface="Trebuchet MS"/>
              </a:rPr>
              <a:t>Web</a:t>
            </a:r>
            <a:r>
              <a:rPr sz="800" spc="-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spc="-35" dirty="0">
                <a:solidFill>
                  <a:srgbClr val="FFFFFF"/>
                </a:solidFill>
                <a:latin typeface="Trebuchet MS"/>
                <a:cs typeface="Trebuchet MS"/>
              </a:rPr>
              <a:t>Services,</a:t>
            </a:r>
            <a:r>
              <a:rPr sz="800" spc="-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spc="-40" dirty="0">
                <a:solidFill>
                  <a:srgbClr val="FFFFFF"/>
                </a:solidFill>
                <a:latin typeface="Trebuchet MS"/>
                <a:cs typeface="Trebuchet MS"/>
              </a:rPr>
              <a:t>Inc.</a:t>
            </a:r>
            <a:r>
              <a:rPr sz="800" spc="-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spc="-5" dirty="0">
                <a:solidFill>
                  <a:srgbClr val="FFFFFF"/>
                </a:solidFill>
                <a:latin typeface="Trebuchet MS"/>
                <a:cs typeface="Trebuchet MS"/>
              </a:rPr>
              <a:t>or</a:t>
            </a:r>
            <a:r>
              <a:rPr sz="800" spc="-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Trebuchet MS"/>
                <a:cs typeface="Trebuchet MS"/>
              </a:rPr>
              <a:t>its</a:t>
            </a:r>
            <a:r>
              <a:rPr sz="800" spc="-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spc="-35" dirty="0">
                <a:solidFill>
                  <a:srgbClr val="FFFFFF"/>
                </a:solidFill>
                <a:latin typeface="Trebuchet MS"/>
                <a:cs typeface="Trebuchet MS"/>
              </a:rPr>
              <a:t>affiliates.</a:t>
            </a:r>
            <a:r>
              <a:rPr sz="800" spc="-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rebuchet MS"/>
                <a:cs typeface="Trebuchet MS"/>
              </a:rPr>
              <a:t>All</a:t>
            </a:r>
            <a:r>
              <a:rPr sz="800" spc="-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rebuchet MS"/>
                <a:cs typeface="Trebuchet MS"/>
              </a:rPr>
              <a:t>rights</a:t>
            </a:r>
            <a:r>
              <a:rPr sz="800" spc="-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spc="-35" dirty="0">
                <a:solidFill>
                  <a:srgbClr val="FFFFFF"/>
                </a:solidFill>
                <a:latin typeface="Trebuchet MS"/>
                <a:cs typeface="Trebuchet MS"/>
              </a:rPr>
              <a:t>reserved.</a:t>
            </a:r>
            <a:endParaRPr sz="8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12115" y="68580"/>
            <a:ext cx="171767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b="0" spc="-150" dirty="0">
                <a:latin typeface="Trebuchet MS"/>
                <a:cs typeface="Trebuchet MS"/>
              </a:rPr>
              <a:t>A</a:t>
            </a:r>
            <a:r>
              <a:rPr sz="4400" b="0" spc="-165" dirty="0">
                <a:latin typeface="Trebuchet MS"/>
                <a:cs typeface="Trebuchet MS"/>
              </a:rPr>
              <a:t>g</a:t>
            </a:r>
            <a:r>
              <a:rPr sz="4400" b="0" spc="-229" dirty="0">
                <a:latin typeface="Trebuchet MS"/>
                <a:cs typeface="Trebuchet MS"/>
              </a:rPr>
              <a:t>e</a:t>
            </a:r>
            <a:r>
              <a:rPr sz="4400" b="0" spc="-180" dirty="0">
                <a:latin typeface="Trebuchet MS"/>
                <a:cs typeface="Trebuchet MS"/>
              </a:rPr>
              <a:t>nda</a:t>
            </a:r>
            <a:endParaRPr sz="4400">
              <a:latin typeface="Trebuchet MS"/>
              <a:cs typeface="Trebuchet M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191101" y="1597025"/>
            <a:ext cx="9721215" cy="4384675"/>
          </a:xfrm>
          <a:custGeom>
            <a:avLst/>
            <a:gdLst/>
            <a:ahLst/>
            <a:cxnLst/>
            <a:rect l="l" t="t" r="r" b="b"/>
            <a:pathLst>
              <a:path w="9721215" h="4384675">
                <a:moveTo>
                  <a:pt x="7528553" y="0"/>
                </a:moveTo>
                <a:lnTo>
                  <a:pt x="7528553" y="1096175"/>
                </a:lnTo>
                <a:lnTo>
                  <a:pt x="0" y="1096175"/>
                </a:lnTo>
                <a:lnTo>
                  <a:pt x="0" y="3288512"/>
                </a:lnTo>
                <a:lnTo>
                  <a:pt x="7528553" y="3288512"/>
                </a:lnTo>
                <a:lnTo>
                  <a:pt x="7528553" y="4384675"/>
                </a:lnTo>
                <a:lnTo>
                  <a:pt x="9720891" y="2192337"/>
                </a:lnTo>
                <a:lnTo>
                  <a:pt x="7528553" y="0"/>
                </a:lnTo>
                <a:close/>
              </a:path>
            </a:pathLst>
          </a:custGeom>
          <a:solidFill>
            <a:srgbClr val="FFDEC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34351" y="2912427"/>
            <a:ext cx="3660140" cy="1753870"/>
          </a:xfrm>
          <a:custGeom>
            <a:avLst/>
            <a:gdLst/>
            <a:ahLst/>
            <a:cxnLst/>
            <a:rect l="l" t="t" r="r" b="b"/>
            <a:pathLst>
              <a:path w="3660140" h="1753870">
                <a:moveTo>
                  <a:pt x="3367253" y="0"/>
                </a:moveTo>
                <a:lnTo>
                  <a:pt x="292318" y="0"/>
                </a:lnTo>
                <a:lnTo>
                  <a:pt x="244903" y="3825"/>
                </a:lnTo>
                <a:lnTo>
                  <a:pt x="199923" y="14902"/>
                </a:lnTo>
                <a:lnTo>
                  <a:pt x="157981" y="32627"/>
                </a:lnTo>
                <a:lnTo>
                  <a:pt x="119679" y="56399"/>
                </a:lnTo>
                <a:lnTo>
                  <a:pt x="85618" y="85617"/>
                </a:lnTo>
                <a:lnTo>
                  <a:pt x="56400" y="119677"/>
                </a:lnTo>
                <a:lnTo>
                  <a:pt x="32628" y="157979"/>
                </a:lnTo>
                <a:lnTo>
                  <a:pt x="14902" y="199921"/>
                </a:lnTo>
                <a:lnTo>
                  <a:pt x="3825" y="244900"/>
                </a:lnTo>
                <a:lnTo>
                  <a:pt x="0" y="292315"/>
                </a:lnTo>
                <a:lnTo>
                  <a:pt x="0" y="1461554"/>
                </a:lnTo>
                <a:lnTo>
                  <a:pt x="3825" y="1508969"/>
                </a:lnTo>
                <a:lnTo>
                  <a:pt x="14902" y="1553948"/>
                </a:lnTo>
                <a:lnTo>
                  <a:pt x="32628" y="1595890"/>
                </a:lnTo>
                <a:lnTo>
                  <a:pt x="56400" y="1634192"/>
                </a:lnTo>
                <a:lnTo>
                  <a:pt x="85618" y="1668252"/>
                </a:lnTo>
                <a:lnTo>
                  <a:pt x="119679" y="1697470"/>
                </a:lnTo>
                <a:lnTo>
                  <a:pt x="157981" y="1721242"/>
                </a:lnTo>
                <a:lnTo>
                  <a:pt x="199923" y="1738967"/>
                </a:lnTo>
                <a:lnTo>
                  <a:pt x="244903" y="1750044"/>
                </a:lnTo>
                <a:lnTo>
                  <a:pt x="292318" y="1753870"/>
                </a:lnTo>
                <a:lnTo>
                  <a:pt x="3367253" y="1753870"/>
                </a:lnTo>
                <a:lnTo>
                  <a:pt x="3414669" y="1750044"/>
                </a:lnTo>
                <a:lnTo>
                  <a:pt x="3459648" y="1738967"/>
                </a:lnTo>
                <a:lnTo>
                  <a:pt x="3501590" y="1721242"/>
                </a:lnTo>
                <a:lnTo>
                  <a:pt x="3539892" y="1697470"/>
                </a:lnTo>
                <a:lnTo>
                  <a:pt x="3573952" y="1668252"/>
                </a:lnTo>
                <a:lnTo>
                  <a:pt x="3603169" y="1634192"/>
                </a:lnTo>
                <a:lnTo>
                  <a:pt x="3626942" y="1595890"/>
                </a:lnTo>
                <a:lnTo>
                  <a:pt x="3644667" y="1553948"/>
                </a:lnTo>
                <a:lnTo>
                  <a:pt x="3655743" y="1508969"/>
                </a:lnTo>
                <a:lnTo>
                  <a:pt x="3659569" y="1461554"/>
                </a:lnTo>
                <a:lnTo>
                  <a:pt x="3659569" y="292315"/>
                </a:lnTo>
                <a:lnTo>
                  <a:pt x="3655743" y="244900"/>
                </a:lnTo>
                <a:lnTo>
                  <a:pt x="3644667" y="199921"/>
                </a:lnTo>
                <a:lnTo>
                  <a:pt x="3626942" y="157979"/>
                </a:lnTo>
                <a:lnTo>
                  <a:pt x="3603169" y="119677"/>
                </a:lnTo>
                <a:lnTo>
                  <a:pt x="3573952" y="85617"/>
                </a:lnTo>
                <a:lnTo>
                  <a:pt x="3539892" y="56399"/>
                </a:lnTo>
                <a:lnTo>
                  <a:pt x="3501590" y="32627"/>
                </a:lnTo>
                <a:lnTo>
                  <a:pt x="3459648" y="14902"/>
                </a:lnTo>
                <a:lnTo>
                  <a:pt x="3414669" y="3825"/>
                </a:lnTo>
                <a:lnTo>
                  <a:pt x="3367253" y="0"/>
                </a:lnTo>
                <a:close/>
              </a:path>
            </a:pathLst>
          </a:custGeom>
          <a:solidFill>
            <a:srgbClr val="FF99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34351" y="2912427"/>
            <a:ext cx="3660140" cy="1753870"/>
          </a:xfrm>
          <a:custGeom>
            <a:avLst/>
            <a:gdLst/>
            <a:ahLst/>
            <a:cxnLst/>
            <a:rect l="l" t="t" r="r" b="b"/>
            <a:pathLst>
              <a:path w="3660140" h="1753870">
                <a:moveTo>
                  <a:pt x="0" y="292318"/>
                </a:moveTo>
                <a:lnTo>
                  <a:pt x="3825" y="244902"/>
                </a:lnTo>
                <a:lnTo>
                  <a:pt x="14902" y="199922"/>
                </a:lnTo>
                <a:lnTo>
                  <a:pt x="32627" y="157981"/>
                </a:lnTo>
                <a:lnTo>
                  <a:pt x="56400" y="119678"/>
                </a:lnTo>
                <a:lnTo>
                  <a:pt x="85617" y="85617"/>
                </a:lnTo>
                <a:lnTo>
                  <a:pt x="119678" y="56400"/>
                </a:lnTo>
                <a:lnTo>
                  <a:pt x="157981" y="32627"/>
                </a:lnTo>
                <a:lnTo>
                  <a:pt x="199922" y="14902"/>
                </a:lnTo>
                <a:lnTo>
                  <a:pt x="244902" y="3825"/>
                </a:lnTo>
                <a:lnTo>
                  <a:pt x="292318" y="0"/>
                </a:lnTo>
                <a:lnTo>
                  <a:pt x="3367261" y="0"/>
                </a:lnTo>
                <a:lnTo>
                  <a:pt x="3414676" y="3825"/>
                </a:lnTo>
                <a:lnTo>
                  <a:pt x="3459656" y="14902"/>
                </a:lnTo>
                <a:lnTo>
                  <a:pt x="3501598" y="32627"/>
                </a:lnTo>
                <a:lnTo>
                  <a:pt x="3539900" y="56400"/>
                </a:lnTo>
                <a:lnTo>
                  <a:pt x="3573962" y="85617"/>
                </a:lnTo>
                <a:lnTo>
                  <a:pt x="3603180" y="119678"/>
                </a:lnTo>
                <a:lnTo>
                  <a:pt x="3626953" y="157981"/>
                </a:lnTo>
                <a:lnTo>
                  <a:pt x="3644679" y="199922"/>
                </a:lnTo>
                <a:lnTo>
                  <a:pt x="3655756" y="244902"/>
                </a:lnTo>
                <a:lnTo>
                  <a:pt x="3659582" y="292318"/>
                </a:lnTo>
                <a:lnTo>
                  <a:pt x="3659582" y="1461550"/>
                </a:lnTo>
                <a:lnTo>
                  <a:pt x="3655756" y="1508968"/>
                </a:lnTo>
                <a:lnTo>
                  <a:pt x="3644679" y="1553948"/>
                </a:lnTo>
                <a:lnTo>
                  <a:pt x="3626953" y="1595891"/>
                </a:lnTo>
                <a:lnTo>
                  <a:pt x="3603180" y="1634193"/>
                </a:lnTo>
                <a:lnTo>
                  <a:pt x="3573962" y="1668254"/>
                </a:lnTo>
                <a:lnTo>
                  <a:pt x="3539900" y="1697471"/>
                </a:lnTo>
                <a:lnTo>
                  <a:pt x="3501598" y="1721243"/>
                </a:lnTo>
                <a:lnTo>
                  <a:pt x="3459656" y="1738968"/>
                </a:lnTo>
                <a:lnTo>
                  <a:pt x="3414676" y="1750045"/>
                </a:lnTo>
                <a:lnTo>
                  <a:pt x="3367261" y="1753870"/>
                </a:lnTo>
                <a:lnTo>
                  <a:pt x="292318" y="1753870"/>
                </a:lnTo>
                <a:lnTo>
                  <a:pt x="244902" y="1750045"/>
                </a:lnTo>
                <a:lnTo>
                  <a:pt x="199922" y="1738968"/>
                </a:lnTo>
                <a:lnTo>
                  <a:pt x="157981" y="1721243"/>
                </a:lnTo>
                <a:lnTo>
                  <a:pt x="119678" y="1697471"/>
                </a:lnTo>
                <a:lnTo>
                  <a:pt x="85617" y="1668254"/>
                </a:lnTo>
                <a:lnTo>
                  <a:pt x="56400" y="1634193"/>
                </a:lnTo>
                <a:lnTo>
                  <a:pt x="32627" y="1595891"/>
                </a:lnTo>
                <a:lnTo>
                  <a:pt x="14902" y="1553948"/>
                </a:lnTo>
                <a:lnTo>
                  <a:pt x="3825" y="1508968"/>
                </a:lnTo>
                <a:lnTo>
                  <a:pt x="0" y="1461550"/>
                </a:lnTo>
                <a:lnTo>
                  <a:pt x="0" y="292318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22694" y="3130803"/>
            <a:ext cx="3234906" cy="1203535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L="12700" marR="5080" indent="232410" algn="ctr">
              <a:lnSpc>
                <a:spcPts val="4390"/>
              </a:lnSpc>
              <a:spcBef>
                <a:spcPts val="585"/>
              </a:spcBef>
            </a:pPr>
            <a:r>
              <a:rPr lang="en-US" altLang="zh-CN" sz="4000" spc="-155" dirty="0">
                <a:solidFill>
                  <a:srgbClr val="FFFFFF"/>
                </a:solidFill>
                <a:latin typeface="Trebuchet MS"/>
                <a:cs typeface="Trebuchet MS"/>
              </a:rPr>
              <a:t>Cloud</a:t>
            </a:r>
            <a:r>
              <a:rPr lang="zh-CN" altLang="en-US" sz="4000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lang="en-US" altLang="zh-CN" sz="4000" spc="-155" dirty="0">
                <a:solidFill>
                  <a:srgbClr val="FFFFFF"/>
                </a:solidFill>
                <a:latin typeface="Trebuchet MS"/>
                <a:cs typeface="Trebuchet MS"/>
              </a:rPr>
              <a:t>Services</a:t>
            </a:r>
            <a:endParaRPr sz="4000" dirty="0">
              <a:latin typeface="Trebuchet MS"/>
              <a:cs typeface="Trebuchet M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221759" y="2912427"/>
            <a:ext cx="3660140" cy="1753870"/>
          </a:xfrm>
          <a:custGeom>
            <a:avLst/>
            <a:gdLst/>
            <a:ahLst/>
            <a:cxnLst/>
            <a:rect l="l" t="t" r="r" b="b"/>
            <a:pathLst>
              <a:path w="3660140" h="1753870">
                <a:moveTo>
                  <a:pt x="3367252" y="0"/>
                </a:moveTo>
                <a:lnTo>
                  <a:pt x="292315" y="0"/>
                </a:lnTo>
                <a:lnTo>
                  <a:pt x="244900" y="3825"/>
                </a:lnTo>
                <a:lnTo>
                  <a:pt x="199921" y="14902"/>
                </a:lnTo>
                <a:lnTo>
                  <a:pt x="157979" y="32627"/>
                </a:lnTo>
                <a:lnTo>
                  <a:pt x="119677" y="56399"/>
                </a:lnTo>
                <a:lnTo>
                  <a:pt x="85617" y="85617"/>
                </a:lnTo>
                <a:lnTo>
                  <a:pt x="56399" y="119677"/>
                </a:lnTo>
                <a:lnTo>
                  <a:pt x="32627" y="157979"/>
                </a:lnTo>
                <a:lnTo>
                  <a:pt x="14902" y="199921"/>
                </a:lnTo>
                <a:lnTo>
                  <a:pt x="3825" y="244900"/>
                </a:lnTo>
                <a:lnTo>
                  <a:pt x="0" y="292315"/>
                </a:lnTo>
                <a:lnTo>
                  <a:pt x="0" y="1461554"/>
                </a:lnTo>
                <a:lnTo>
                  <a:pt x="3825" y="1508969"/>
                </a:lnTo>
                <a:lnTo>
                  <a:pt x="14902" y="1553948"/>
                </a:lnTo>
                <a:lnTo>
                  <a:pt x="32627" y="1595890"/>
                </a:lnTo>
                <a:lnTo>
                  <a:pt x="56399" y="1634192"/>
                </a:lnTo>
                <a:lnTo>
                  <a:pt x="85617" y="1668252"/>
                </a:lnTo>
                <a:lnTo>
                  <a:pt x="119677" y="1697470"/>
                </a:lnTo>
                <a:lnTo>
                  <a:pt x="157979" y="1721242"/>
                </a:lnTo>
                <a:lnTo>
                  <a:pt x="199921" y="1738967"/>
                </a:lnTo>
                <a:lnTo>
                  <a:pt x="244900" y="1750044"/>
                </a:lnTo>
                <a:lnTo>
                  <a:pt x="292315" y="1753870"/>
                </a:lnTo>
                <a:lnTo>
                  <a:pt x="3367252" y="1753870"/>
                </a:lnTo>
                <a:lnTo>
                  <a:pt x="3414671" y="1750044"/>
                </a:lnTo>
                <a:lnTo>
                  <a:pt x="3459653" y="1738967"/>
                </a:lnTo>
                <a:lnTo>
                  <a:pt x="3501597" y="1721242"/>
                </a:lnTo>
                <a:lnTo>
                  <a:pt x="3539900" y="1697470"/>
                </a:lnTo>
                <a:lnTo>
                  <a:pt x="3573962" y="1668252"/>
                </a:lnTo>
                <a:lnTo>
                  <a:pt x="3603180" y="1634192"/>
                </a:lnTo>
                <a:lnTo>
                  <a:pt x="3626953" y="1595890"/>
                </a:lnTo>
                <a:lnTo>
                  <a:pt x="3644678" y="1553948"/>
                </a:lnTo>
                <a:lnTo>
                  <a:pt x="3655755" y="1508969"/>
                </a:lnTo>
                <a:lnTo>
                  <a:pt x="3659581" y="1461554"/>
                </a:lnTo>
                <a:lnTo>
                  <a:pt x="3659581" y="292315"/>
                </a:lnTo>
                <a:lnTo>
                  <a:pt x="3655755" y="244900"/>
                </a:lnTo>
                <a:lnTo>
                  <a:pt x="3644678" y="199921"/>
                </a:lnTo>
                <a:lnTo>
                  <a:pt x="3626953" y="157979"/>
                </a:lnTo>
                <a:lnTo>
                  <a:pt x="3603180" y="119677"/>
                </a:lnTo>
                <a:lnTo>
                  <a:pt x="3573962" y="85617"/>
                </a:lnTo>
                <a:lnTo>
                  <a:pt x="3539900" y="56399"/>
                </a:lnTo>
                <a:lnTo>
                  <a:pt x="3501597" y="32627"/>
                </a:lnTo>
                <a:lnTo>
                  <a:pt x="3459653" y="14902"/>
                </a:lnTo>
                <a:lnTo>
                  <a:pt x="3414671" y="3825"/>
                </a:lnTo>
                <a:lnTo>
                  <a:pt x="3367252" y="0"/>
                </a:lnTo>
                <a:close/>
              </a:path>
            </a:pathLst>
          </a:custGeom>
          <a:solidFill>
            <a:srgbClr val="A5A5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221759" y="2912427"/>
            <a:ext cx="3660140" cy="1753870"/>
          </a:xfrm>
          <a:custGeom>
            <a:avLst/>
            <a:gdLst/>
            <a:ahLst/>
            <a:cxnLst/>
            <a:rect l="l" t="t" r="r" b="b"/>
            <a:pathLst>
              <a:path w="3660140" h="1753870">
                <a:moveTo>
                  <a:pt x="0" y="292318"/>
                </a:moveTo>
                <a:lnTo>
                  <a:pt x="3825" y="244902"/>
                </a:lnTo>
                <a:lnTo>
                  <a:pt x="14902" y="199922"/>
                </a:lnTo>
                <a:lnTo>
                  <a:pt x="32627" y="157981"/>
                </a:lnTo>
                <a:lnTo>
                  <a:pt x="56400" y="119678"/>
                </a:lnTo>
                <a:lnTo>
                  <a:pt x="85617" y="85617"/>
                </a:lnTo>
                <a:lnTo>
                  <a:pt x="119678" y="56400"/>
                </a:lnTo>
                <a:lnTo>
                  <a:pt x="157981" y="32627"/>
                </a:lnTo>
                <a:lnTo>
                  <a:pt x="199922" y="14902"/>
                </a:lnTo>
                <a:lnTo>
                  <a:pt x="244902" y="3825"/>
                </a:lnTo>
                <a:lnTo>
                  <a:pt x="292318" y="0"/>
                </a:lnTo>
                <a:lnTo>
                  <a:pt x="3367261" y="0"/>
                </a:lnTo>
                <a:lnTo>
                  <a:pt x="3414676" y="3825"/>
                </a:lnTo>
                <a:lnTo>
                  <a:pt x="3459656" y="14902"/>
                </a:lnTo>
                <a:lnTo>
                  <a:pt x="3501598" y="32627"/>
                </a:lnTo>
                <a:lnTo>
                  <a:pt x="3539900" y="56400"/>
                </a:lnTo>
                <a:lnTo>
                  <a:pt x="3573962" y="85617"/>
                </a:lnTo>
                <a:lnTo>
                  <a:pt x="3603180" y="119678"/>
                </a:lnTo>
                <a:lnTo>
                  <a:pt x="3626953" y="157981"/>
                </a:lnTo>
                <a:lnTo>
                  <a:pt x="3644679" y="199922"/>
                </a:lnTo>
                <a:lnTo>
                  <a:pt x="3655756" y="244902"/>
                </a:lnTo>
                <a:lnTo>
                  <a:pt x="3659582" y="292318"/>
                </a:lnTo>
                <a:lnTo>
                  <a:pt x="3659582" y="1461550"/>
                </a:lnTo>
                <a:lnTo>
                  <a:pt x="3655756" y="1508968"/>
                </a:lnTo>
                <a:lnTo>
                  <a:pt x="3644679" y="1553948"/>
                </a:lnTo>
                <a:lnTo>
                  <a:pt x="3626953" y="1595891"/>
                </a:lnTo>
                <a:lnTo>
                  <a:pt x="3603180" y="1634193"/>
                </a:lnTo>
                <a:lnTo>
                  <a:pt x="3573962" y="1668254"/>
                </a:lnTo>
                <a:lnTo>
                  <a:pt x="3539900" y="1697471"/>
                </a:lnTo>
                <a:lnTo>
                  <a:pt x="3501598" y="1721243"/>
                </a:lnTo>
                <a:lnTo>
                  <a:pt x="3459656" y="1738968"/>
                </a:lnTo>
                <a:lnTo>
                  <a:pt x="3414676" y="1750045"/>
                </a:lnTo>
                <a:lnTo>
                  <a:pt x="3367261" y="1753870"/>
                </a:lnTo>
                <a:lnTo>
                  <a:pt x="292318" y="1753870"/>
                </a:lnTo>
                <a:lnTo>
                  <a:pt x="244902" y="1750045"/>
                </a:lnTo>
                <a:lnTo>
                  <a:pt x="199922" y="1738968"/>
                </a:lnTo>
                <a:lnTo>
                  <a:pt x="157981" y="1721243"/>
                </a:lnTo>
                <a:lnTo>
                  <a:pt x="119678" y="1697471"/>
                </a:lnTo>
                <a:lnTo>
                  <a:pt x="85617" y="1668254"/>
                </a:lnTo>
                <a:lnTo>
                  <a:pt x="56400" y="1634193"/>
                </a:lnTo>
                <a:lnTo>
                  <a:pt x="32627" y="1595891"/>
                </a:lnTo>
                <a:lnTo>
                  <a:pt x="14902" y="1553948"/>
                </a:lnTo>
                <a:lnTo>
                  <a:pt x="3825" y="1508968"/>
                </a:lnTo>
                <a:lnTo>
                  <a:pt x="0" y="1461550"/>
                </a:lnTo>
                <a:lnTo>
                  <a:pt x="0" y="292318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4761636" y="3130803"/>
            <a:ext cx="2964250" cy="1280479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L="12700" marR="5080" indent="17780">
              <a:lnSpc>
                <a:spcPts val="4390"/>
              </a:lnSpc>
              <a:spcBef>
                <a:spcPts val="585"/>
              </a:spcBef>
            </a:pPr>
            <a:r>
              <a:rPr sz="4000" spc="-95" dirty="0">
                <a:solidFill>
                  <a:srgbClr val="FFFFFF"/>
                </a:solidFill>
                <a:latin typeface="Trebuchet MS"/>
                <a:cs typeface="Trebuchet MS"/>
              </a:rPr>
              <a:t>Use </a:t>
            </a:r>
            <a:r>
              <a:rPr sz="4000" spc="-155" dirty="0">
                <a:solidFill>
                  <a:srgbClr val="FFFFFF"/>
                </a:solidFill>
                <a:latin typeface="Trebuchet MS"/>
                <a:cs typeface="Trebuchet MS"/>
              </a:rPr>
              <a:t>Cases</a:t>
            </a:r>
            <a:endParaRPr lang="en-US" altLang="zh-CN" sz="4000" spc="-155" dirty="0">
              <a:solidFill>
                <a:srgbClr val="FFFFFF"/>
              </a:solidFill>
              <a:latin typeface="Trebuchet MS"/>
              <a:cs typeface="Trebuchet MS"/>
            </a:endParaRPr>
          </a:p>
          <a:p>
            <a:pPr marL="12700" marR="5080" indent="17780" algn="ctr">
              <a:lnSpc>
                <a:spcPts val="4390"/>
              </a:lnSpc>
              <a:spcBef>
                <a:spcPts val="585"/>
              </a:spcBef>
            </a:pPr>
            <a:r>
              <a:rPr lang="en-US" altLang="zh-CN" sz="4000" spc="-155" dirty="0">
                <a:solidFill>
                  <a:srgbClr val="FFFFFF"/>
                </a:solidFill>
                <a:latin typeface="Trebuchet MS"/>
                <a:cs typeface="Trebuchet MS"/>
              </a:rPr>
              <a:t>EC2</a:t>
            </a:r>
            <a:r>
              <a:rPr lang="zh-CN" altLang="en-US" sz="4000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lang="en-US" altLang="zh-CN" sz="4000" spc="-155" dirty="0">
                <a:solidFill>
                  <a:srgbClr val="FFFFFF"/>
                </a:solidFill>
                <a:latin typeface="Trebuchet MS"/>
                <a:cs typeface="Trebuchet MS"/>
              </a:rPr>
              <a:t>&amp;</a:t>
            </a:r>
            <a:r>
              <a:rPr lang="zh-CN" altLang="en-US" sz="4000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lang="en-US" altLang="zh-CN" sz="4000" spc="-155" dirty="0">
                <a:solidFill>
                  <a:srgbClr val="FFFFFF"/>
                </a:solidFill>
                <a:latin typeface="Trebuchet MS"/>
                <a:cs typeface="Trebuchet MS"/>
              </a:rPr>
              <a:t>S3</a:t>
            </a:r>
            <a:endParaRPr sz="4000" dirty="0">
              <a:latin typeface="Trebuchet MS"/>
              <a:cs typeface="Trebuchet M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8109166" y="2912427"/>
            <a:ext cx="3660140" cy="1753870"/>
          </a:xfrm>
          <a:custGeom>
            <a:avLst/>
            <a:gdLst/>
            <a:ahLst/>
            <a:cxnLst/>
            <a:rect l="l" t="t" r="r" b="b"/>
            <a:pathLst>
              <a:path w="3660140" h="1753870">
                <a:moveTo>
                  <a:pt x="3367265" y="0"/>
                </a:moveTo>
                <a:lnTo>
                  <a:pt x="292328" y="0"/>
                </a:lnTo>
                <a:lnTo>
                  <a:pt x="244909" y="3825"/>
                </a:lnTo>
                <a:lnTo>
                  <a:pt x="199927" y="14902"/>
                </a:lnTo>
                <a:lnTo>
                  <a:pt x="157983" y="32627"/>
                </a:lnTo>
                <a:lnTo>
                  <a:pt x="119680" y="56399"/>
                </a:lnTo>
                <a:lnTo>
                  <a:pt x="85618" y="85617"/>
                </a:lnTo>
                <a:lnTo>
                  <a:pt x="56400" y="119677"/>
                </a:lnTo>
                <a:lnTo>
                  <a:pt x="32627" y="157979"/>
                </a:lnTo>
                <a:lnTo>
                  <a:pt x="14902" y="199921"/>
                </a:lnTo>
                <a:lnTo>
                  <a:pt x="3825" y="244900"/>
                </a:lnTo>
                <a:lnTo>
                  <a:pt x="0" y="292315"/>
                </a:lnTo>
                <a:lnTo>
                  <a:pt x="0" y="1461554"/>
                </a:lnTo>
                <a:lnTo>
                  <a:pt x="3825" y="1508969"/>
                </a:lnTo>
                <a:lnTo>
                  <a:pt x="14902" y="1553948"/>
                </a:lnTo>
                <a:lnTo>
                  <a:pt x="32627" y="1595890"/>
                </a:lnTo>
                <a:lnTo>
                  <a:pt x="56400" y="1634192"/>
                </a:lnTo>
                <a:lnTo>
                  <a:pt x="85618" y="1668252"/>
                </a:lnTo>
                <a:lnTo>
                  <a:pt x="119680" y="1697470"/>
                </a:lnTo>
                <a:lnTo>
                  <a:pt x="157983" y="1721242"/>
                </a:lnTo>
                <a:lnTo>
                  <a:pt x="199927" y="1738967"/>
                </a:lnTo>
                <a:lnTo>
                  <a:pt x="244909" y="1750044"/>
                </a:lnTo>
                <a:lnTo>
                  <a:pt x="292328" y="1753870"/>
                </a:lnTo>
                <a:lnTo>
                  <a:pt x="3367265" y="1753870"/>
                </a:lnTo>
                <a:lnTo>
                  <a:pt x="3414680" y="1750044"/>
                </a:lnTo>
                <a:lnTo>
                  <a:pt x="3459660" y="1738967"/>
                </a:lnTo>
                <a:lnTo>
                  <a:pt x="3501601" y="1721242"/>
                </a:lnTo>
                <a:lnTo>
                  <a:pt x="3539903" y="1697470"/>
                </a:lnTo>
                <a:lnTo>
                  <a:pt x="3573964" y="1668252"/>
                </a:lnTo>
                <a:lnTo>
                  <a:pt x="3603181" y="1634192"/>
                </a:lnTo>
                <a:lnTo>
                  <a:pt x="3626953" y="1595890"/>
                </a:lnTo>
                <a:lnTo>
                  <a:pt x="3644678" y="1553948"/>
                </a:lnTo>
                <a:lnTo>
                  <a:pt x="3655755" y="1508969"/>
                </a:lnTo>
                <a:lnTo>
                  <a:pt x="3659581" y="1461554"/>
                </a:lnTo>
                <a:lnTo>
                  <a:pt x="3659581" y="292315"/>
                </a:lnTo>
                <a:lnTo>
                  <a:pt x="3655755" y="244900"/>
                </a:lnTo>
                <a:lnTo>
                  <a:pt x="3644678" y="199921"/>
                </a:lnTo>
                <a:lnTo>
                  <a:pt x="3626953" y="157979"/>
                </a:lnTo>
                <a:lnTo>
                  <a:pt x="3603181" y="119677"/>
                </a:lnTo>
                <a:lnTo>
                  <a:pt x="3573964" y="85617"/>
                </a:lnTo>
                <a:lnTo>
                  <a:pt x="3539903" y="56399"/>
                </a:lnTo>
                <a:lnTo>
                  <a:pt x="3501601" y="32627"/>
                </a:lnTo>
                <a:lnTo>
                  <a:pt x="3459660" y="14902"/>
                </a:lnTo>
                <a:lnTo>
                  <a:pt x="3414680" y="3825"/>
                </a:lnTo>
                <a:lnTo>
                  <a:pt x="3367265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109166" y="2912427"/>
            <a:ext cx="3660140" cy="1753870"/>
          </a:xfrm>
          <a:custGeom>
            <a:avLst/>
            <a:gdLst/>
            <a:ahLst/>
            <a:cxnLst/>
            <a:rect l="l" t="t" r="r" b="b"/>
            <a:pathLst>
              <a:path w="3660140" h="1753870">
                <a:moveTo>
                  <a:pt x="0" y="292318"/>
                </a:moveTo>
                <a:lnTo>
                  <a:pt x="3825" y="244902"/>
                </a:lnTo>
                <a:lnTo>
                  <a:pt x="14902" y="199922"/>
                </a:lnTo>
                <a:lnTo>
                  <a:pt x="32627" y="157981"/>
                </a:lnTo>
                <a:lnTo>
                  <a:pt x="56400" y="119678"/>
                </a:lnTo>
                <a:lnTo>
                  <a:pt x="85617" y="85617"/>
                </a:lnTo>
                <a:lnTo>
                  <a:pt x="119678" y="56400"/>
                </a:lnTo>
                <a:lnTo>
                  <a:pt x="157981" y="32627"/>
                </a:lnTo>
                <a:lnTo>
                  <a:pt x="199922" y="14902"/>
                </a:lnTo>
                <a:lnTo>
                  <a:pt x="244902" y="3825"/>
                </a:lnTo>
                <a:lnTo>
                  <a:pt x="292318" y="0"/>
                </a:lnTo>
                <a:lnTo>
                  <a:pt x="3367261" y="0"/>
                </a:lnTo>
                <a:lnTo>
                  <a:pt x="3414676" y="3825"/>
                </a:lnTo>
                <a:lnTo>
                  <a:pt x="3459656" y="14902"/>
                </a:lnTo>
                <a:lnTo>
                  <a:pt x="3501598" y="32627"/>
                </a:lnTo>
                <a:lnTo>
                  <a:pt x="3539900" y="56400"/>
                </a:lnTo>
                <a:lnTo>
                  <a:pt x="3573962" y="85617"/>
                </a:lnTo>
                <a:lnTo>
                  <a:pt x="3603180" y="119678"/>
                </a:lnTo>
                <a:lnTo>
                  <a:pt x="3626953" y="157981"/>
                </a:lnTo>
                <a:lnTo>
                  <a:pt x="3644679" y="199922"/>
                </a:lnTo>
                <a:lnTo>
                  <a:pt x="3655756" y="244902"/>
                </a:lnTo>
                <a:lnTo>
                  <a:pt x="3659582" y="292318"/>
                </a:lnTo>
                <a:lnTo>
                  <a:pt x="3659582" y="1461550"/>
                </a:lnTo>
                <a:lnTo>
                  <a:pt x="3655756" y="1508968"/>
                </a:lnTo>
                <a:lnTo>
                  <a:pt x="3644679" y="1553948"/>
                </a:lnTo>
                <a:lnTo>
                  <a:pt x="3626953" y="1595891"/>
                </a:lnTo>
                <a:lnTo>
                  <a:pt x="3603180" y="1634193"/>
                </a:lnTo>
                <a:lnTo>
                  <a:pt x="3573962" y="1668254"/>
                </a:lnTo>
                <a:lnTo>
                  <a:pt x="3539900" y="1697471"/>
                </a:lnTo>
                <a:lnTo>
                  <a:pt x="3501598" y="1721243"/>
                </a:lnTo>
                <a:lnTo>
                  <a:pt x="3459656" y="1738968"/>
                </a:lnTo>
                <a:lnTo>
                  <a:pt x="3414676" y="1750045"/>
                </a:lnTo>
                <a:lnTo>
                  <a:pt x="3367261" y="1753870"/>
                </a:lnTo>
                <a:lnTo>
                  <a:pt x="292318" y="1753870"/>
                </a:lnTo>
                <a:lnTo>
                  <a:pt x="244902" y="1750045"/>
                </a:lnTo>
                <a:lnTo>
                  <a:pt x="199922" y="1738968"/>
                </a:lnTo>
                <a:lnTo>
                  <a:pt x="157981" y="1721243"/>
                </a:lnTo>
                <a:lnTo>
                  <a:pt x="119678" y="1697471"/>
                </a:lnTo>
                <a:lnTo>
                  <a:pt x="85617" y="1668254"/>
                </a:lnTo>
                <a:lnTo>
                  <a:pt x="56400" y="1634193"/>
                </a:lnTo>
                <a:lnTo>
                  <a:pt x="32627" y="1595891"/>
                </a:lnTo>
                <a:lnTo>
                  <a:pt x="14902" y="1553948"/>
                </a:lnTo>
                <a:lnTo>
                  <a:pt x="3825" y="1508968"/>
                </a:lnTo>
                <a:lnTo>
                  <a:pt x="0" y="1461550"/>
                </a:lnTo>
                <a:lnTo>
                  <a:pt x="0" y="292318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8345868" y="3130803"/>
            <a:ext cx="3186430" cy="1203535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L="752475" marR="5080" indent="-740410">
              <a:lnSpc>
                <a:spcPts val="4390"/>
              </a:lnSpc>
              <a:spcBef>
                <a:spcPts val="585"/>
              </a:spcBef>
            </a:pPr>
            <a:r>
              <a:rPr lang="en-US" sz="4000" spc="-155" dirty="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lang="en-US" altLang="zh-CN" sz="4000" spc="-155" dirty="0">
                <a:solidFill>
                  <a:srgbClr val="FFFFFF"/>
                </a:solidFill>
                <a:latin typeface="Trebuchet MS"/>
                <a:cs typeface="Trebuchet MS"/>
              </a:rPr>
              <a:t>urther</a:t>
            </a:r>
            <a:r>
              <a:rPr lang="zh-CN" altLang="en-US" sz="4000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lang="en-US" altLang="zh-CN" sz="4000" spc="-155" dirty="0">
                <a:solidFill>
                  <a:srgbClr val="FFFFFF"/>
                </a:solidFill>
                <a:latin typeface="Trebuchet MS"/>
                <a:cs typeface="Trebuchet MS"/>
              </a:rPr>
              <a:t>possibilities</a:t>
            </a:r>
            <a:endParaRPr sz="4000" dirty="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object 35"/>
          <p:cNvSpPr txBox="1"/>
          <p:nvPr/>
        </p:nvSpPr>
        <p:spPr>
          <a:xfrm>
            <a:off x="549437" y="6414516"/>
            <a:ext cx="3048000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45" dirty="0">
                <a:solidFill>
                  <a:srgbClr val="FFFFFF"/>
                </a:solidFill>
                <a:latin typeface="Trebuchet MS"/>
                <a:cs typeface="Trebuchet MS"/>
              </a:rPr>
              <a:t>©</a:t>
            </a:r>
            <a:r>
              <a:rPr sz="8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rebuchet MS"/>
                <a:cs typeface="Trebuchet MS"/>
              </a:rPr>
              <a:t>2019,</a:t>
            </a:r>
            <a:r>
              <a:rPr sz="800" spc="-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dirty="0">
                <a:solidFill>
                  <a:srgbClr val="FFFFFF"/>
                </a:solidFill>
                <a:latin typeface="Trebuchet MS"/>
                <a:cs typeface="Trebuchet MS"/>
              </a:rPr>
              <a:t>Amazon</a:t>
            </a:r>
            <a:r>
              <a:rPr sz="8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dirty="0">
                <a:solidFill>
                  <a:srgbClr val="FFFFFF"/>
                </a:solidFill>
                <a:latin typeface="Trebuchet MS"/>
                <a:cs typeface="Trebuchet MS"/>
              </a:rPr>
              <a:t>Web</a:t>
            </a:r>
            <a:r>
              <a:rPr sz="800" spc="-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spc="-35" dirty="0">
                <a:solidFill>
                  <a:srgbClr val="FFFFFF"/>
                </a:solidFill>
                <a:latin typeface="Trebuchet MS"/>
                <a:cs typeface="Trebuchet MS"/>
              </a:rPr>
              <a:t>Services,</a:t>
            </a:r>
            <a:r>
              <a:rPr sz="800" spc="-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spc="-40" dirty="0">
                <a:solidFill>
                  <a:srgbClr val="FFFFFF"/>
                </a:solidFill>
                <a:latin typeface="Trebuchet MS"/>
                <a:cs typeface="Trebuchet MS"/>
              </a:rPr>
              <a:t>Inc.</a:t>
            </a:r>
            <a:r>
              <a:rPr sz="800" spc="-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spc="-5" dirty="0">
                <a:solidFill>
                  <a:srgbClr val="FFFFFF"/>
                </a:solidFill>
                <a:latin typeface="Trebuchet MS"/>
                <a:cs typeface="Trebuchet MS"/>
              </a:rPr>
              <a:t>or</a:t>
            </a:r>
            <a:r>
              <a:rPr sz="800" spc="-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Trebuchet MS"/>
                <a:cs typeface="Trebuchet MS"/>
              </a:rPr>
              <a:t>its</a:t>
            </a:r>
            <a:r>
              <a:rPr sz="800" spc="-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spc="-35" dirty="0">
                <a:solidFill>
                  <a:srgbClr val="FFFFFF"/>
                </a:solidFill>
                <a:latin typeface="Trebuchet MS"/>
                <a:cs typeface="Trebuchet MS"/>
              </a:rPr>
              <a:t>affiliates.</a:t>
            </a:r>
            <a:r>
              <a:rPr sz="800" spc="-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rebuchet MS"/>
                <a:cs typeface="Trebuchet MS"/>
              </a:rPr>
              <a:t>All</a:t>
            </a:r>
            <a:r>
              <a:rPr sz="800" spc="-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rebuchet MS"/>
                <a:cs typeface="Trebuchet MS"/>
              </a:rPr>
              <a:t>rights</a:t>
            </a:r>
            <a:r>
              <a:rPr sz="800" spc="-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spc="-35" dirty="0">
                <a:solidFill>
                  <a:srgbClr val="FFFFFF"/>
                </a:solidFill>
                <a:latin typeface="Trebuchet MS"/>
                <a:cs typeface="Trebuchet MS"/>
              </a:rPr>
              <a:t>reserved.</a:t>
            </a:r>
            <a:endParaRPr sz="800">
              <a:latin typeface="Trebuchet MS"/>
              <a:cs typeface="Trebuchet MS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11149583" y="6306311"/>
            <a:ext cx="621792" cy="3718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标题 39">
            <a:extLst>
              <a:ext uri="{FF2B5EF4-FFF2-40B4-BE49-F238E27FC236}">
                <a16:creationId xmlns:a16="http://schemas.microsoft.com/office/drawing/2014/main" id="{069298A9-A2EE-9C4A-AC5E-1F1D8574F5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3275" y="775716"/>
            <a:ext cx="8045450" cy="492443"/>
          </a:xfrm>
        </p:spPr>
        <p:txBody>
          <a:bodyPr/>
          <a:lstStyle/>
          <a:p>
            <a:r>
              <a:rPr lang="en-US" altLang="zh-CN" dirty="0"/>
              <a:t>Why</a:t>
            </a:r>
            <a:r>
              <a:rPr lang="zh-CN" altLang="en-US" dirty="0"/>
              <a:t> </a:t>
            </a:r>
            <a:r>
              <a:rPr lang="en-US" altLang="zh-CN" dirty="0"/>
              <a:t>AWS?</a:t>
            </a:r>
            <a:endParaRPr lang="zh-CN" altLang="en-US" dirty="0"/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CDC21699-4B8A-5640-AEAB-1F2444CA2785}"/>
              </a:ext>
            </a:extLst>
          </p:cNvPr>
          <p:cNvSpPr txBox="1"/>
          <p:nvPr/>
        </p:nvSpPr>
        <p:spPr>
          <a:xfrm>
            <a:off x="1905000" y="1676400"/>
            <a:ext cx="6309099" cy="27392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>
                <a:solidFill>
                  <a:schemeClr val="bg1"/>
                </a:solidFill>
              </a:rPr>
              <a:t>Cloud</a:t>
            </a:r>
            <a:r>
              <a:rPr kumimoji="1" lang="zh-CN" altLang="en-US" sz="2800" dirty="0">
                <a:solidFill>
                  <a:schemeClr val="bg1"/>
                </a:solidFill>
              </a:rPr>
              <a:t> </a:t>
            </a:r>
            <a:r>
              <a:rPr kumimoji="1" lang="en-US" altLang="zh-CN" sz="2800" dirty="0">
                <a:solidFill>
                  <a:schemeClr val="bg1"/>
                </a:solidFill>
              </a:rPr>
              <a:t>service:</a:t>
            </a:r>
            <a:r>
              <a:rPr kumimoji="1" lang="zh-CN" altLang="en-US" sz="2800" dirty="0">
                <a:solidFill>
                  <a:schemeClr val="bg1"/>
                </a:solidFill>
              </a:rPr>
              <a:t> </a:t>
            </a:r>
            <a:endParaRPr kumimoji="1" lang="en-US" altLang="zh-CN" sz="28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AU" altLang="zh-CN" sz="2400" dirty="0">
                <a:solidFill>
                  <a:schemeClr val="bg1"/>
                </a:solidFill>
              </a:rPr>
              <a:t>Greater agility and flexibility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sz="2400" dirty="0">
                <a:solidFill>
                  <a:schemeClr val="bg1"/>
                </a:solidFill>
              </a:rPr>
              <a:t>Low-cost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sz="2400" dirty="0">
                <a:solidFill>
                  <a:schemeClr val="bg1"/>
                </a:solidFill>
              </a:rPr>
              <a:t>Q</a:t>
            </a:r>
            <a:r>
              <a:rPr kumimoji="1" lang="en-AU" altLang="zh-CN" sz="2400" dirty="0" err="1">
                <a:solidFill>
                  <a:schemeClr val="bg1"/>
                </a:solidFill>
              </a:rPr>
              <a:t>uickly</a:t>
            </a:r>
            <a:r>
              <a:rPr kumimoji="1" lang="en-AU" altLang="zh-CN" sz="2400" dirty="0">
                <a:solidFill>
                  <a:schemeClr val="bg1"/>
                </a:solidFill>
              </a:rPr>
              <a:t> test the effectiveness of new solutions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sz="2400" dirty="0">
                <a:solidFill>
                  <a:schemeClr val="bg1"/>
                </a:solidFill>
              </a:rPr>
              <a:t>Unlimited</a:t>
            </a:r>
            <a:r>
              <a:rPr kumimoji="1" lang="zh-CN" altLang="en-US" sz="2400" dirty="0">
                <a:solidFill>
                  <a:schemeClr val="bg1"/>
                </a:solidFill>
              </a:rPr>
              <a:t> </a:t>
            </a:r>
            <a:r>
              <a:rPr kumimoji="1" lang="en-US" altLang="zh-CN" sz="2400" dirty="0">
                <a:solidFill>
                  <a:schemeClr val="bg1"/>
                </a:solidFill>
              </a:rPr>
              <a:t>storage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sz="2400" dirty="0">
                <a:solidFill>
                  <a:schemeClr val="bg1"/>
                </a:solidFill>
              </a:rPr>
              <a:t>Security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sz="2400" dirty="0">
                <a:solidFill>
                  <a:schemeClr val="bg1"/>
                </a:solidFill>
              </a:rPr>
              <a:t>Disaster prevention</a:t>
            </a: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C27A35FE-FAAF-1843-A6A6-AFAF4788AE83}"/>
              </a:ext>
            </a:extLst>
          </p:cNvPr>
          <p:cNvSpPr/>
          <p:nvPr/>
        </p:nvSpPr>
        <p:spPr>
          <a:xfrm>
            <a:off x="5220864" y="4191000"/>
            <a:ext cx="6550511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44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41000">
                      <a:schemeClr val="accent5"/>
                    </a:gs>
                    <a:gs pos="99000">
                      <a:schemeClr val="accent5">
                        <a:lumMod val="20000"/>
                        <a:lumOff val="80000"/>
                      </a:schemeClr>
                    </a:gs>
                    <a:gs pos="91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outerShdw blurRad="50800" dist="38100" dir="2700000" algn="tl" rotWithShape="0">
                    <a:schemeClr val="bg1">
                      <a:lumMod val="65000"/>
                      <a:alpha val="27000"/>
                    </a:schemeClr>
                  </a:outerShdw>
                  <a:reflection blurRad="6350" stA="53000" endA="300" endPos="36000" dir="5400000" sy="-90000" algn="bl" rotWithShape="0"/>
                </a:effectLst>
              </a:rPr>
              <a:t>Less</a:t>
            </a:r>
            <a:r>
              <a:rPr lang="zh-CN" altLang="en-US" sz="44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41000">
                      <a:schemeClr val="accent5"/>
                    </a:gs>
                    <a:gs pos="99000">
                      <a:schemeClr val="accent5">
                        <a:lumMod val="20000"/>
                        <a:lumOff val="80000"/>
                      </a:schemeClr>
                    </a:gs>
                    <a:gs pos="91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outerShdw blurRad="50800" dist="38100" dir="2700000" algn="tl" rotWithShape="0">
                    <a:schemeClr val="bg1">
                      <a:lumMod val="65000"/>
                      <a:alpha val="27000"/>
                    </a:schemeClr>
                  </a:outerShdw>
                  <a:reflection blurRad="6350" stA="53000" endA="300" endPos="36000" dir="5400000" sy="-90000" algn="bl" rotWithShape="0"/>
                </a:effectLst>
              </a:rPr>
              <a:t> </a:t>
            </a:r>
            <a:r>
              <a:rPr lang="en-US" altLang="zh-CN" sz="44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41000">
                      <a:schemeClr val="accent5"/>
                    </a:gs>
                    <a:gs pos="99000">
                      <a:schemeClr val="accent5">
                        <a:lumMod val="20000"/>
                        <a:lumOff val="80000"/>
                      </a:schemeClr>
                    </a:gs>
                    <a:gs pos="91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outerShdw blurRad="50800" dist="38100" dir="2700000" algn="tl" rotWithShape="0">
                    <a:schemeClr val="bg1">
                      <a:lumMod val="65000"/>
                      <a:alpha val="27000"/>
                    </a:schemeClr>
                  </a:outerShdw>
                  <a:reflection blurRad="6350" stA="53000" endA="300" endPos="36000" dir="5400000" sy="-90000" algn="bl" rotWithShape="0"/>
                </a:effectLst>
              </a:rPr>
              <a:t>things</a:t>
            </a:r>
            <a:r>
              <a:rPr lang="zh-CN" altLang="en-US" sz="44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41000">
                      <a:schemeClr val="accent5"/>
                    </a:gs>
                    <a:gs pos="99000">
                      <a:schemeClr val="accent5">
                        <a:lumMod val="20000"/>
                        <a:lumOff val="80000"/>
                      </a:schemeClr>
                    </a:gs>
                    <a:gs pos="91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outerShdw blurRad="50800" dist="38100" dir="2700000" algn="tl" rotWithShape="0">
                    <a:schemeClr val="bg1">
                      <a:lumMod val="65000"/>
                      <a:alpha val="27000"/>
                    </a:schemeClr>
                  </a:outerShdw>
                  <a:reflection blurRad="6350" stA="53000" endA="300" endPos="36000" dir="5400000" sy="-90000" algn="bl" rotWithShape="0"/>
                </a:effectLst>
              </a:rPr>
              <a:t> </a:t>
            </a:r>
            <a:r>
              <a:rPr lang="en-US" altLang="zh-CN" sz="44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41000">
                      <a:schemeClr val="accent5"/>
                    </a:gs>
                    <a:gs pos="99000">
                      <a:schemeClr val="accent5">
                        <a:lumMod val="20000"/>
                        <a:lumOff val="80000"/>
                      </a:schemeClr>
                    </a:gs>
                    <a:gs pos="91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outerShdw blurRad="50800" dist="38100" dir="2700000" algn="tl" rotWithShape="0">
                    <a:schemeClr val="bg1">
                      <a:lumMod val="65000"/>
                      <a:alpha val="27000"/>
                    </a:schemeClr>
                  </a:outerShdw>
                  <a:reflection blurRad="6350" stA="53000" endA="300" endPos="36000" dir="5400000" sy="-90000" algn="bl" rotWithShape="0"/>
                </a:effectLst>
              </a:rPr>
              <a:t>to</a:t>
            </a:r>
            <a:r>
              <a:rPr lang="zh-CN" altLang="en-US" sz="44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41000">
                      <a:schemeClr val="accent5"/>
                    </a:gs>
                    <a:gs pos="99000">
                      <a:schemeClr val="accent5">
                        <a:lumMod val="20000"/>
                        <a:lumOff val="80000"/>
                      </a:schemeClr>
                    </a:gs>
                    <a:gs pos="91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outerShdw blurRad="50800" dist="38100" dir="2700000" algn="tl" rotWithShape="0">
                    <a:schemeClr val="bg1">
                      <a:lumMod val="65000"/>
                      <a:alpha val="27000"/>
                    </a:schemeClr>
                  </a:outerShdw>
                  <a:reflection blurRad="6350" stA="53000" endA="300" endPos="36000" dir="5400000" sy="-90000" algn="bl" rotWithShape="0"/>
                </a:effectLst>
              </a:rPr>
              <a:t> </a:t>
            </a:r>
            <a:r>
              <a:rPr lang="en-US" altLang="zh-CN" sz="44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41000">
                      <a:schemeClr val="accent5"/>
                    </a:gs>
                    <a:gs pos="99000">
                      <a:schemeClr val="accent5">
                        <a:lumMod val="20000"/>
                        <a:lumOff val="80000"/>
                      </a:schemeClr>
                    </a:gs>
                    <a:gs pos="91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outerShdw blurRad="50800" dist="38100" dir="2700000" algn="tl" rotWithShape="0">
                    <a:schemeClr val="bg1">
                      <a:lumMod val="65000"/>
                      <a:alpha val="27000"/>
                    </a:schemeClr>
                  </a:outerShdw>
                  <a:reflection blurRad="6350" stA="53000" endA="300" endPos="36000" dir="5400000" sy="-90000" algn="bl" rotWithShape="0"/>
                </a:effectLst>
              </a:rPr>
              <a:t>worry</a:t>
            </a:r>
            <a:r>
              <a:rPr lang="zh-CN" altLang="en-US" sz="44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41000">
                      <a:schemeClr val="accent5"/>
                    </a:gs>
                    <a:gs pos="99000">
                      <a:schemeClr val="accent5">
                        <a:lumMod val="20000"/>
                        <a:lumOff val="80000"/>
                      </a:schemeClr>
                    </a:gs>
                    <a:gs pos="91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outerShdw blurRad="50800" dist="38100" dir="2700000" algn="tl" rotWithShape="0">
                    <a:schemeClr val="bg1">
                      <a:lumMod val="65000"/>
                      <a:alpha val="27000"/>
                    </a:schemeClr>
                  </a:outerShdw>
                  <a:reflection blurRad="6350" stA="53000" endA="300" endPos="36000" dir="5400000" sy="-90000" algn="bl" rotWithShape="0"/>
                </a:effectLst>
              </a:rPr>
              <a:t> </a:t>
            </a:r>
            <a:r>
              <a:rPr lang="en-US" altLang="zh-CN" sz="44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41000">
                      <a:schemeClr val="accent5"/>
                    </a:gs>
                    <a:gs pos="99000">
                      <a:schemeClr val="accent5">
                        <a:lumMod val="20000"/>
                        <a:lumOff val="80000"/>
                      </a:schemeClr>
                    </a:gs>
                    <a:gs pos="91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outerShdw blurRad="50800" dist="38100" dir="2700000" algn="tl" rotWithShape="0">
                    <a:schemeClr val="bg1">
                      <a:lumMod val="65000"/>
                      <a:alpha val="27000"/>
                    </a:schemeClr>
                  </a:outerShdw>
                  <a:reflection blurRad="6350" stA="53000" endA="300" endPos="36000" dir="5400000" sy="-90000" algn="bl" rotWithShape="0"/>
                </a:effectLst>
              </a:rPr>
              <a:t>about!</a:t>
            </a:r>
            <a:endParaRPr lang="zh-CN" altLang="en-US" sz="440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41000">
                    <a:schemeClr val="accent5"/>
                  </a:gs>
                  <a:gs pos="99000">
                    <a:schemeClr val="accent5">
                      <a:lumMod val="20000"/>
                      <a:lumOff val="80000"/>
                    </a:schemeClr>
                  </a:gs>
                  <a:gs pos="91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outerShdw blurRad="50800" dist="38100" dir="2700000" algn="tl" rotWithShape="0">
                  <a:schemeClr val="bg1">
                    <a:lumMod val="65000"/>
                    <a:alpha val="27000"/>
                  </a:schemeClr>
                </a:outerShdw>
                <a:reflection blurRad="6350" stA="53000" endA="300" endPos="36000" dir="5400000" sy="-90000" algn="bl" rotWithShape="0"/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object 35"/>
          <p:cNvSpPr txBox="1"/>
          <p:nvPr/>
        </p:nvSpPr>
        <p:spPr>
          <a:xfrm>
            <a:off x="549437" y="6414516"/>
            <a:ext cx="3048000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45" dirty="0">
                <a:solidFill>
                  <a:srgbClr val="FFFFFF"/>
                </a:solidFill>
                <a:latin typeface="Trebuchet MS"/>
                <a:cs typeface="Trebuchet MS"/>
              </a:rPr>
              <a:t>©</a:t>
            </a:r>
            <a:r>
              <a:rPr sz="8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rebuchet MS"/>
                <a:cs typeface="Trebuchet MS"/>
              </a:rPr>
              <a:t>2019,</a:t>
            </a:r>
            <a:r>
              <a:rPr sz="800" spc="-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dirty="0">
                <a:solidFill>
                  <a:srgbClr val="FFFFFF"/>
                </a:solidFill>
                <a:latin typeface="Trebuchet MS"/>
                <a:cs typeface="Trebuchet MS"/>
              </a:rPr>
              <a:t>Amazon</a:t>
            </a:r>
            <a:r>
              <a:rPr sz="8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dirty="0">
                <a:solidFill>
                  <a:srgbClr val="FFFFFF"/>
                </a:solidFill>
                <a:latin typeface="Trebuchet MS"/>
                <a:cs typeface="Trebuchet MS"/>
              </a:rPr>
              <a:t>Web</a:t>
            </a:r>
            <a:r>
              <a:rPr sz="800" spc="-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spc="-35" dirty="0">
                <a:solidFill>
                  <a:srgbClr val="FFFFFF"/>
                </a:solidFill>
                <a:latin typeface="Trebuchet MS"/>
                <a:cs typeface="Trebuchet MS"/>
              </a:rPr>
              <a:t>Services,</a:t>
            </a:r>
            <a:r>
              <a:rPr sz="800" spc="-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spc="-40" dirty="0">
                <a:solidFill>
                  <a:srgbClr val="FFFFFF"/>
                </a:solidFill>
                <a:latin typeface="Trebuchet MS"/>
                <a:cs typeface="Trebuchet MS"/>
              </a:rPr>
              <a:t>Inc.</a:t>
            </a:r>
            <a:r>
              <a:rPr sz="800" spc="-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spc="-5" dirty="0">
                <a:solidFill>
                  <a:srgbClr val="FFFFFF"/>
                </a:solidFill>
                <a:latin typeface="Trebuchet MS"/>
                <a:cs typeface="Trebuchet MS"/>
              </a:rPr>
              <a:t>or</a:t>
            </a:r>
            <a:r>
              <a:rPr sz="800" spc="-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Trebuchet MS"/>
                <a:cs typeface="Trebuchet MS"/>
              </a:rPr>
              <a:t>its</a:t>
            </a:r>
            <a:r>
              <a:rPr sz="800" spc="-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spc="-35" dirty="0">
                <a:solidFill>
                  <a:srgbClr val="FFFFFF"/>
                </a:solidFill>
                <a:latin typeface="Trebuchet MS"/>
                <a:cs typeface="Trebuchet MS"/>
              </a:rPr>
              <a:t>affiliates.</a:t>
            </a:r>
            <a:r>
              <a:rPr sz="800" spc="-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rebuchet MS"/>
                <a:cs typeface="Trebuchet MS"/>
              </a:rPr>
              <a:t>All</a:t>
            </a:r>
            <a:r>
              <a:rPr sz="800" spc="-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rebuchet MS"/>
                <a:cs typeface="Trebuchet MS"/>
              </a:rPr>
              <a:t>rights</a:t>
            </a:r>
            <a:r>
              <a:rPr sz="800" spc="-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spc="-35" dirty="0">
                <a:solidFill>
                  <a:srgbClr val="FFFFFF"/>
                </a:solidFill>
                <a:latin typeface="Trebuchet MS"/>
                <a:cs typeface="Trebuchet MS"/>
              </a:rPr>
              <a:t>reserved.</a:t>
            </a:r>
            <a:endParaRPr sz="800">
              <a:latin typeface="Trebuchet MS"/>
              <a:cs typeface="Trebuchet MS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11149583" y="6306311"/>
            <a:ext cx="621792" cy="3718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标题 39">
            <a:extLst>
              <a:ext uri="{FF2B5EF4-FFF2-40B4-BE49-F238E27FC236}">
                <a16:creationId xmlns:a16="http://schemas.microsoft.com/office/drawing/2014/main" id="{069298A9-A2EE-9C4A-AC5E-1F1D8574F5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3275" y="775716"/>
            <a:ext cx="8045450" cy="492443"/>
          </a:xfrm>
        </p:spPr>
        <p:txBody>
          <a:bodyPr/>
          <a:lstStyle/>
          <a:p>
            <a:r>
              <a:rPr lang="en-US" altLang="zh-CN" dirty="0"/>
              <a:t>Why</a:t>
            </a:r>
            <a:r>
              <a:rPr lang="zh-CN" altLang="en-US" dirty="0"/>
              <a:t> </a:t>
            </a:r>
            <a:r>
              <a:rPr lang="en-US" altLang="zh-CN" dirty="0"/>
              <a:t>AWS?</a:t>
            </a:r>
            <a:endParaRPr lang="zh-CN" altLang="en-US" dirty="0"/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CDC21699-4B8A-5640-AEAB-1F2444CA2785}"/>
              </a:ext>
            </a:extLst>
          </p:cNvPr>
          <p:cNvSpPr txBox="1"/>
          <p:nvPr/>
        </p:nvSpPr>
        <p:spPr>
          <a:xfrm>
            <a:off x="1905000" y="1676400"/>
            <a:ext cx="4769575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>
                <a:solidFill>
                  <a:schemeClr val="bg1"/>
                </a:solidFill>
              </a:rPr>
              <a:t>Amazon</a:t>
            </a:r>
            <a:r>
              <a:rPr kumimoji="1" lang="zh-CN" altLang="en-US" sz="2800" dirty="0">
                <a:solidFill>
                  <a:schemeClr val="bg1"/>
                </a:solidFill>
              </a:rPr>
              <a:t> </a:t>
            </a:r>
            <a:r>
              <a:rPr kumimoji="1" lang="en-US" altLang="zh-CN" sz="2800" dirty="0">
                <a:solidFill>
                  <a:schemeClr val="bg1"/>
                </a:solidFill>
              </a:rPr>
              <a:t>Web</a:t>
            </a:r>
            <a:r>
              <a:rPr kumimoji="1" lang="zh-CN" altLang="en-US" sz="2800" dirty="0">
                <a:solidFill>
                  <a:schemeClr val="bg1"/>
                </a:solidFill>
              </a:rPr>
              <a:t> </a:t>
            </a:r>
            <a:r>
              <a:rPr kumimoji="1" lang="en-US" altLang="zh-CN" sz="2800" dirty="0">
                <a:solidFill>
                  <a:schemeClr val="bg1"/>
                </a:solidFill>
              </a:rPr>
              <a:t>Service: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sz="2400" dirty="0">
                <a:solidFill>
                  <a:schemeClr val="bg1"/>
                </a:solidFill>
              </a:rPr>
              <a:t>Globally</a:t>
            </a:r>
            <a:r>
              <a:rPr kumimoji="1" lang="zh-CN" altLang="en-US" sz="2400" dirty="0">
                <a:solidFill>
                  <a:schemeClr val="bg1"/>
                </a:solidFill>
              </a:rPr>
              <a:t> </a:t>
            </a:r>
            <a:r>
              <a:rPr kumimoji="1" lang="en-US" altLang="zh-CN" sz="2400" dirty="0">
                <a:solidFill>
                  <a:schemeClr val="bg1"/>
                </a:solidFill>
              </a:rPr>
              <a:t>based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sz="2400" dirty="0">
                <a:solidFill>
                  <a:schemeClr val="bg1"/>
                </a:solidFill>
              </a:rPr>
              <a:t>Owns a dominant 34% of all cloud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sz="2400" dirty="0">
                <a:solidFill>
                  <a:schemeClr val="bg1"/>
                </a:solidFill>
              </a:rPr>
              <a:t>Reliability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sz="24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sz="2400" dirty="0">
                <a:solidFill>
                  <a:schemeClr val="bg1"/>
                </a:solidFill>
              </a:rPr>
              <a:t>SDK</a:t>
            </a:r>
            <a:r>
              <a:rPr kumimoji="1" lang="zh-CN" altLang="en-US" sz="2400" dirty="0">
                <a:solidFill>
                  <a:schemeClr val="bg1"/>
                </a:solidFill>
              </a:rPr>
              <a:t> </a:t>
            </a:r>
            <a:r>
              <a:rPr kumimoji="1" lang="en-US" altLang="zh-CN" sz="2400" dirty="0">
                <a:solidFill>
                  <a:schemeClr val="bg1"/>
                </a:solidFill>
              </a:rPr>
              <a:t>Can</a:t>
            </a:r>
            <a:r>
              <a:rPr kumimoji="1" lang="zh-CN" altLang="en-US" sz="2400" dirty="0">
                <a:solidFill>
                  <a:schemeClr val="bg1"/>
                </a:solidFill>
              </a:rPr>
              <a:t> </a:t>
            </a:r>
            <a:r>
              <a:rPr kumimoji="1" lang="en-US" altLang="zh-CN" sz="2400" dirty="0">
                <a:solidFill>
                  <a:schemeClr val="bg1"/>
                </a:solidFill>
              </a:rPr>
              <a:t>be</a:t>
            </a:r>
            <a:r>
              <a:rPr kumimoji="1" lang="zh-CN" altLang="en-US" sz="2400" dirty="0">
                <a:solidFill>
                  <a:schemeClr val="bg1"/>
                </a:solidFill>
              </a:rPr>
              <a:t> </a:t>
            </a:r>
            <a:r>
              <a:rPr kumimoji="1" lang="en-US" altLang="zh-CN" sz="2400" dirty="0">
                <a:solidFill>
                  <a:schemeClr val="bg1"/>
                </a:solidFill>
              </a:rPr>
              <a:t>used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sz="24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46812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object 35"/>
          <p:cNvSpPr txBox="1"/>
          <p:nvPr/>
        </p:nvSpPr>
        <p:spPr>
          <a:xfrm>
            <a:off x="549437" y="6414516"/>
            <a:ext cx="3048000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45" dirty="0">
                <a:solidFill>
                  <a:srgbClr val="FFFFFF"/>
                </a:solidFill>
                <a:latin typeface="Trebuchet MS"/>
                <a:cs typeface="Trebuchet MS"/>
              </a:rPr>
              <a:t>©</a:t>
            </a:r>
            <a:r>
              <a:rPr sz="8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rebuchet MS"/>
                <a:cs typeface="Trebuchet MS"/>
              </a:rPr>
              <a:t>2019,</a:t>
            </a:r>
            <a:r>
              <a:rPr sz="800" spc="-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dirty="0">
                <a:solidFill>
                  <a:srgbClr val="FFFFFF"/>
                </a:solidFill>
                <a:latin typeface="Trebuchet MS"/>
                <a:cs typeface="Trebuchet MS"/>
              </a:rPr>
              <a:t>Amazon</a:t>
            </a:r>
            <a:r>
              <a:rPr sz="8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dirty="0">
                <a:solidFill>
                  <a:srgbClr val="FFFFFF"/>
                </a:solidFill>
                <a:latin typeface="Trebuchet MS"/>
                <a:cs typeface="Trebuchet MS"/>
              </a:rPr>
              <a:t>Web</a:t>
            </a:r>
            <a:r>
              <a:rPr sz="800" spc="-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spc="-35" dirty="0">
                <a:solidFill>
                  <a:srgbClr val="FFFFFF"/>
                </a:solidFill>
                <a:latin typeface="Trebuchet MS"/>
                <a:cs typeface="Trebuchet MS"/>
              </a:rPr>
              <a:t>Services,</a:t>
            </a:r>
            <a:r>
              <a:rPr sz="800" spc="-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spc="-40" dirty="0">
                <a:solidFill>
                  <a:srgbClr val="FFFFFF"/>
                </a:solidFill>
                <a:latin typeface="Trebuchet MS"/>
                <a:cs typeface="Trebuchet MS"/>
              </a:rPr>
              <a:t>Inc.</a:t>
            </a:r>
            <a:r>
              <a:rPr sz="800" spc="-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spc="-5" dirty="0">
                <a:solidFill>
                  <a:srgbClr val="FFFFFF"/>
                </a:solidFill>
                <a:latin typeface="Trebuchet MS"/>
                <a:cs typeface="Trebuchet MS"/>
              </a:rPr>
              <a:t>or</a:t>
            </a:r>
            <a:r>
              <a:rPr sz="800" spc="-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Trebuchet MS"/>
                <a:cs typeface="Trebuchet MS"/>
              </a:rPr>
              <a:t>its</a:t>
            </a:r>
            <a:r>
              <a:rPr sz="800" spc="-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spc="-35" dirty="0">
                <a:solidFill>
                  <a:srgbClr val="FFFFFF"/>
                </a:solidFill>
                <a:latin typeface="Trebuchet MS"/>
                <a:cs typeface="Trebuchet MS"/>
              </a:rPr>
              <a:t>affiliates.</a:t>
            </a:r>
            <a:r>
              <a:rPr sz="800" spc="-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rebuchet MS"/>
                <a:cs typeface="Trebuchet MS"/>
              </a:rPr>
              <a:t>All</a:t>
            </a:r>
            <a:r>
              <a:rPr sz="800" spc="-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rebuchet MS"/>
                <a:cs typeface="Trebuchet MS"/>
              </a:rPr>
              <a:t>rights</a:t>
            </a:r>
            <a:r>
              <a:rPr sz="800" spc="-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spc="-35" dirty="0">
                <a:solidFill>
                  <a:srgbClr val="FFFFFF"/>
                </a:solidFill>
                <a:latin typeface="Trebuchet MS"/>
                <a:cs typeface="Trebuchet MS"/>
              </a:rPr>
              <a:t>reserved.</a:t>
            </a:r>
            <a:endParaRPr sz="800">
              <a:latin typeface="Trebuchet MS"/>
              <a:cs typeface="Trebuchet MS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11149583" y="6306311"/>
            <a:ext cx="621792" cy="3718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标题 39">
            <a:extLst>
              <a:ext uri="{FF2B5EF4-FFF2-40B4-BE49-F238E27FC236}">
                <a16:creationId xmlns:a16="http://schemas.microsoft.com/office/drawing/2014/main" id="{069298A9-A2EE-9C4A-AC5E-1F1D8574F5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3275" y="775716"/>
            <a:ext cx="8045450" cy="492443"/>
          </a:xfrm>
        </p:spPr>
        <p:txBody>
          <a:bodyPr/>
          <a:lstStyle/>
          <a:p>
            <a:r>
              <a:rPr lang="en-US" altLang="zh-CN" dirty="0"/>
              <a:t>EC2</a:t>
            </a:r>
            <a:r>
              <a:rPr lang="zh-CN" altLang="en-US" dirty="0"/>
              <a:t> 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AU" altLang="zh-CN" dirty="0"/>
              <a:t>Amazon Elastic Compute Cloud</a:t>
            </a:r>
            <a:endParaRPr lang="zh-CN" altLang="en-US" dirty="0"/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CDC21699-4B8A-5640-AEAB-1F2444CA2785}"/>
              </a:ext>
            </a:extLst>
          </p:cNvPr>
          <p:cNvSpPr txBox="1"/>
          <p:nvPr/>
        </p:nvSpPr>
        <p:spPr>
          <a:xfrm>
            <a:off x="1905000" y="1676400"/>
            <a:ext cx="6422399" cy="24314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200" dirty="0">
                <a:solidFill>
                  <a:schemeClr val="bg1"/>
                </a:solidFill>
              </a:rPr>
              <a:t> Virtual</a:t>
            </a:r>
            <a:r>
              <a:rPr kumimoji="1" lang="zh-CN" altLang="en-US" sz="3200" dirty="0">
                <a:solidFill>
                  <a:schemeClr val="bg1"/>
                </a:solidFill>
              </a:rPr>
              <a:t> </a:t>
            </a:r>
            <a:r>
              <a:rPr kumimoji="1" lang="en-US" altLang="zh-CN" sz="3200" dirty="0">
                <a:solidFill>
                  <a:schemeClr val="bg1"/>
                </a:solidFill>
              </a:rPr>
              <a:t>computers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sz="2400" dirty="0">
                <a:solidFill>
                  <a:schemeClr val="bg1"/>
                </a:solidFill>
              </a:rPr>
              <a:t>Run our own computer applications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sz="2400" dirty="0">
                <a:solidFill>
                  <a:schemeClr val="bg1"/>
                </a:solidFill>
              </a:rPr>
              <a:t>Pre-Configure</a:t>
            </a:r>
            <a:r>
              <a:rPr kumimoji="1" lang="zh-CN" altLang="en-US" sz="2400" dirty="0">
                <a:solidFill>
                  <a:schemeClr val="bg1"/>
                </a:solidFill>
              </a:rPr>
              <a:t> </a:t>
            </a:r>
            <a:r>
              <a:rPr kumimoji="1" lang="en-US" altLang="zh-CN" sz="2400" dirty="0">
                <a:solidFill>
                  <a:schemeClr val="bg1"/>
                </a:solidFill>
              </a:rPr>
              <a:t>using</a:t>
            </a:r>
            <a:r>
              <a:rPr kumimoji="1" lang="zh-CN" altLang="en-US" sz="2400" dirty="0">
                <a:solidFill>
                  <a:schemeClr val="bg1"/>
                </a:solidFill>
              </a:rPr>
              <a:t> </a:t>
            </a:r>
            <a:r>
              <a:rPr kumimoji="1" lang="en-US" altLang="zh-CN" sz="2400" dirty="0">
                <a:solidFill>
                  <a:schemeClr val="bg1"/>
                </a:solidFill>
              </a:rPr>
              <a:t>AMI</a:t>
            </a:r>
            <a:r>
              <a:rPr kumimoji="1" lang="zh-CN" altLang="en-US" sz="2400" dirty="0">
                <a:solidFill>
                  <a:schemeClr val="bg1"/>
                </a:solidFill>
              </a:rPr>
              <a:t> </a:t>
            </a:r>
            <a:r>
              <a:rPr kumimoji="1" lang="en-US" altLang="zh-CN" sz="2400" dirty="0">
                <a:solidFill>
                  <a:schemeClr val="bg1"/>
                </a:solidFill>
              </a:rPr>
              <a:t>for</a:t>
            </a:r>
            <a:r>
              <a:rPr kumimoji="1" lang="zh-CN" altLang="en-US" sz="2400" dirty="0">
                <a:solidFill>
                  <a:schemeClr val="bg1"/>
                </a:solidFill>
              </a:rPr>
              <a:t> </a:t>
            </a:r>
            <a:r>
              <a:rPr kumimoji="1" lang="en-US" altLang="zh-CN" sz="2400" dirty="0">
                <a:solidFill>
                  <a:schemeClr val="bg1"/>
                </a:solidFill>
              </a:rPr>
              <a:t>the</a:t>
            </a:r>
            <a:r>
              <a:rPr kumimoji="1" lang="zh-CN" altLang="en-US" sz="2400" dirty="0">
                <a:solidFill>
                  <a:schemeClr val="bg1"/>
                </a:solidFill>
              </a:rPr>
              <a:t> </a:t>
            </a:r>
            <a:r>
              <a:rPr kumimoji="1" lang="en-US" altLang="zh-CN" sz="2400" dirty="0">
                <a:solidFill>
                  <a:schemeClr val="bg1"/>
                </a:solidFill>
              </a:rPr>
              <a:t>actual</a:t>
            </a:r>
            <a:r>
              <a:rPr kumimoji="1" lang="zh-CN" altLang="en-US" sz="2400" dirty="0">
                <a:solidFill>
                  <a:schemeClr val="bg1"/>
                </a:solidFill>
              </a:rPr>
              <a:t> </a:t>
            </a:r>
            <a:r>
              <a:rPr kumimoji="1" lang="en-US" altLang="zh-CN" sz="2400" dirty="0">
                <a:solidFill>
                  <a:schemeClr val="bg1"/>
                </a:solidFill>
              </a:rPr>
              <a:t>instance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sz="2400" dirty="0">
                <a:solidFill>
                  <a:schemeClr val="bg1"/>
                </a:solidFill>
              </a:rPr>
              <a:t>Security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kumimoji="1" lang="en-US" altLang="zh-CN" sz="2400" dirty="0">
                <a:solidFill>
                  <a:schemeClr val="bg1"/>
                </a:solidFill>
              </a:rPr>
              <a:t>Firewall</a:t>
            </a:r>
            <a:r>
              <a:rPr kumimoji="1" lang="zh-CN" altLang="en-US" sz="2400" dirty="0">
                <a:solidFill>
                  <a:schemeClr val="bg1"/>
                </a:solidFill>
              </a:rPr>
              <a:t> </a:t>
            </a:r>
            <a:r>
              <a:rPr kumimoji="1" lang="en-US" altLang="zh-CN" sz="2400" dirty="0">
                <a:solidFill>
                  <a:schemeClr val="bg1"/>
                </a:solidFill>
              </a:rPr>
              <a:t>can</a:t>
            </a:r>
            <a:r>
              <a:rPr kumimoji="1" lang="zh-CN" altLang="en-US" sz="2400" dirty="0">
                <a:solidFill>
                  <a:schemeClr val="bg1"/>
                </a:solidFill>
              </a:rPr>
              <a:t> </a:t>
            </a:r>
            <a:r>
              <a:rPr kumimoji="1" lang="en-US" altLang="zh-CN" sz="2400" dirty="0">
                <a:solidFill>
                  <a:schemeClr val="bg1"/>
                </a:solidFill>
              </a:rPr>
              <a:t>be</a:t>
            </a:r>
            <a:r>
              <a:rPr kumimoji="1" lang="zh-CN" altLang="en-US" sz="2400" dirty="0">
                <a:solidFill>
                  <a:schemeClr val="bg1"/>
                </a:solidFill>
              </a:rPr>
              <a:t> </a:t>
            </a:r>
            <a:r>
              <a:rPr kumimoji="1" lang="en-US" altLang="zh-CN" sz="2400" dirty="0">
                <a:solidFill>
                  <a:schemeClr val="bg1"/>
                </a:solidFill>
              </a:rPr>
              <a:t>configured</a:t>
            </a:r>
            <a:r>
              <a:rPr kumimoji="1" lang="zh-CN" altLang="en-US" sz="2400" dirty="0">
                <a:solidFill>
                  <a:schemeClr val="bg1"/>
                </a:solidFill>
              </a:rPr>
              <a:t> </a:t>
            </a:r>
            <a:r>
              <a:rPr kumimoji="1" lang="en-US" altLang="zh-CN" sz="2400" dirty="0">
                <a:solidFill>
                  <a:schemeClr val="bg1"/>
                </a:solidFill>
              </a:rPr>
              <a:t>easily</a:t>
            </a:r>
          </a:p>
          <a:p>
            <a:endParaRPr kumimoji="1" lang="en-US" altLang="zh-CN" sz="2400" dirty="0">
              <a:solidFill>
                <a:schemeClr val="bg1"/>
              </a:solidFill>
            </a:endParaRPr>
          </a:p>
        </p:txBody>
      </p:sp>
      <p:pic>
        <p:nvPicPr>
          <p:cNvPr id="3" name="图片 2" descr="图片包含 屏幕截图&#10;&#10;描述已自动生成">
            <a:extLst>
              <a:ext uri="{FF2B5EF4-FFF2-40B4-BE49-F238E27FC236}">
                <a16:creationId xmlns:a16="http://schemas.microsoft.com/office/drawing/2014/main" id="{47967D90-BB33-0547-8F2A-C38A7F6CF3A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25" t="18453" r="45625" b="45550"/>
          <a:stretch/>
        </p:blipFill>
        <p:spPr>
          <a:xfrm>
            <a:off x="7199375" y="2971800"/>
            <a:ext cx="4572000" cy="2386104"/>
          </a:xfrm>
          <a:prstGeom prst="rect">
            <a:avLst/>
          </a:prstGeom>
          <a:effectLst>
            <a:outerShdw blurRad="50800" dist="38100" dir="5400000" algn="t" rotWithShape="0">
              <a:schemeClr val="bg1">
                <a:lumMod val="85000"/>
                <a:alpha val="81000"/>
              </a:schemeClr>
            </a:outerShdw>
            <a:softEdge rad="31750"/>
          </a:effectLst>
        </p:spPr>
      </p:pic>
      <p:cxnSp>
        <p:nvCxnSpPr>
          <p:cNvPr id="5" name="直线箭头连接符 4">
            <a:extLst>
              <a:ext uri="{FF2B5EF4-FFF2-40B4-BE49-F238E27FC236}">
                <a16:creationId xmlns:a16="http://schemas.microsoft.com/office/drawing/2014/main" id="{57EA9B55-88E2-AE42-9BEB-8D1ACA5EFF1B}"/>
              </a:ext>
            </a:extLst>
          </p:cNvPr>
          <p:cNvCxnSpPr/>
          <p:nvPr/>
        </p:nvCxnSpPr>
        <p:spPr>
          <a:xfrm>
            <a:off x="6858000" y="3429000"/>
            <a:ext cx="1469399" cy="9906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6" name="图片 5">
            <a:extLst>
              <a:ext uri="{FF2B5EF4-FFF2-40B4-BE49-F238E27FC236}">
                <a16:creationId xmlns:a16="http://schemas.microsoft.com/office/drawing/2014/main" id="{DCD8E115-A94C-BA4B-B1B4-1FF85B22CE5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250" t="55563" r="13125" b="14401"/>
          <a:stretch/>
        </p:blipFill>
        <p:spPr>
          <a:xfrm>
            <a:off x="647236" y="3860053"/>
            <a:ext cx="9220200" cy="2057399"/>
          </a:xfrm>
          <a:prstGeom prst="rect">
            <a:avLst/>
          </a:prstGeom>
          <a:effectLst>
            <a:outerShdw blurRad="292100" dist="101600" dir="2460000" sx="52000" sy="52000" algn="tl" rotWithShape="0">
              <a:schemeClr val="bg1">
                <a:lumMod val="95000"/>
                <a:alpha val="1000"/>
              </a:schemeClr>
            </a:outerShdw>
            <a:softEdge rad="31750"/>
          </a:effectLst>
        </p:spPr>
      </p:pic>
      <p:pic>
        <p:nvPicPr>
          <p:cNvPr id="11" name="Picture 32">
            <a:extLst>
              <a:ext uri="{FF2B5EF4-FFF2-40B4-BE49-F238E27FC236}">
                <a16:creationId xmlns:a16="http://schemas.microsoft.com/office/drawing/2014/main" id="{898EA29D-2DD7-DC45-BA27-0C0A633330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5400" y="703968"/>
            <a:ext cx="609600" cy="72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360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object 35"/>
          <p:cNvSpPr txBox="1"/>
          <p:nvPr/>
        </p:nvSpPr>
        <p:spPr>
          <a:xfrm>
            <a:off x="549437" y="6414516"/>
            <a:ext cx="3048000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45" dirty="0">
                <a:solidFill>
                  <a:srgbClr val="FFFFFF"/>
                </a:solidFill>
                <a:latin typeface="Trebuchet MS"/>
                <a:cs typeface="Trebuchet MS"/>
              </a:rPr>
              <a:t>©</a:t>
            </a:r>
            <a:r>
              <a:rPr sz="8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rebuchet MS"/>
                <a:cs typeface="Trebuchet MS"/>
              </a:rPr>
              <a:t>2019,</a:t>
            </a:r>
            <a:r>
              <a:rPr sz="800" spc="-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dirty="0">
                <a:solidFill>
                  <a:srgbClr val="FFFFFF"/>
                </a:solidFill>
                <a:latin typeface="Trebuchet MS"/>
                <a:cs typeface="Trebuchet MS"/>
              </a:rPr>
              <a:t>Amazon</a:t>
            </a:r>
            <a:r>
              <a:rPr sz="8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dirty="0">
                <a:solidFill>
                  <a:srgbClr val="FFFFFF"/>
                </a:solidFill>
                <a:latin typeface="Trebuchet MS"/>
                <a:cs typeface="Trebuchet MS"/>
              </a:rPr>
              <a:t>Web</a:t>
            </a:r>
            <a:r>
              <a:rPr sz="800" spc="-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spc="-35" dirty="0">
                <a:solidFill>
                  <a:srgbClr val="FFFFFF"/>
                </a:solidFill>
                <a:latin typeface="Trebuchet MS"/>
                <a:cs typeface="Trebuchet MS"/>
              </a:rPr>
              <a:t>Services,</a:t>
            </a:r>
            <a:r>
              <a:rPr sz="800" spc="-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spc="-40" dirty="0">
                <a:solidFill>
                  <a:srgbClr val="FFFFFF"/>
                </a:solidFill>
                <a:latin typeface="Trebuchet MS"/>
                <a:cs typeface="Trebuchet MS"/>
              </a:rPr>
              <a:t>Inc.</a:t>
            </a:r>
            <a:r>
              <a:rPr sz="800" spc="-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spc="-5" dirty="0">
                <a:solidFill>
                  <a:srgbClr val="FFFFFF"/>
                </a:solidFill>
                <a:latin typeface="Trebuchet MS"/>
                <a:cs typeface="Trebuchet MS"/>
              </a:rPr>
              <a:t>or</a:t>
            </a:r>
            <a:r>
              <a:rPr sz="800" spc="-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Trebuchet MS"/>
                <a:cs typeface="Trebuchet MS"/>
              </a:rPr>
              <a:t>its</a:t>
            </a:r>
            <a:r>
              <a:rPr sz="800" spc="-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spc="-35" dirty="0">
                <a:solidFill>
                  <a:srgbClr val="FFFFFF"/>
                </a:solidFill>
                <a:latin typeface="Trebuchet MS"/>
                <a:cs typeface="Trebuchet MS"/>
              </a:rPr>
              <a:t>affiliates.</a:t>
            </a:r>
            <a:r>
              <a:rPr sz="800" spc="-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rebuchet MS"/>
                <a:cs typeface="Trebuchet MS"/>
              </a:rPr>
              <a:t>All</a:t>
            </a:r>
            <a:r>
              <a:rPr sz="800" spc="-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rebuchet MS"/>
                <a:cs typeface="Trebuchet MS"/>
              </a:rPr>
              <a:t>rights</a:t>
            </a:r>
            <a:r>
              <a:rPr sz="800" spc="-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spc="-35" dirty="0">
                <a:solidFill>
                  <a:srgbClr val="FFFFFF"/>
                </a:solidFill>
                <a:latin typeface="Trebuchet MS"/>
                <a:cs typeface="Trebuchet MS"/>
              </a:rPr>
              <a:t>reserved.</a:t>
            </a:r>
            <a:endParaRPr sz="800">
              <a:latin typeface="Trebuchet MS"/>
              <a:cs typeface="Trebuchet MS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11149583" y="6306311"/>
            <a:ext cx="621792" cy="3718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标题 39">
            <a:extLst>
              <a:ext uri="{FF2B5EF4-FFF2-40B4-BE49-F238E27FC236}">
                <a16:creationId xmlns:a16="http://schemas.microsoft.com/office/drawing/2014/main" id="{069298A9-A2EE-9C4A-AC5E-1F1D8574F5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3275" y="775716"/>
            <a:ext cx="8045450" cy="492443"/>
          </a:xfrm>
        </p:spPr>
        <p:txBody>
          <a:bodyPr/>
          <a:lstStyle/>
          <a:p>
            <a:r>
              <a:rPr lang="en-US" altLang="zh-CN" dirty="0"/>
              <a:t>EC2</a:t>
            </a:r>
            <a:r>
              <a:rPr lang="zh-CN" altLang="en-US" dirty="0"/>
              <a:t> 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AU" altLang="zh-CN" dirty="0"/>
              <a:t>Amazon Elastic Compute Cloud</a:t>
            </a:r>
            <a:endParaRPr lang="zh-CN" altLang="en-US" dirty="0"/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CDC21699-4B8A-5640-AEAB-1F2444CA2785}"/>
              </a:ext>
            </a:extLst>
          </p:cNvPr>
          <p:cNvSpPr txBox="1"/>
          <p:nvPr/>
        </p:nvSpPr>
        <p:spPr>
          <a:xfrm>
            <a:off x="1905000" y="1676400"/>
            <a:ext cx="8382000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dirty="0">
                <a:solidFill>
                  <a:schemeClr val="bg1"/>
                </a:solidFill>
              </a:rPr>
              <a:t>Benefit: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sz="2800" dirty="0">
                <a:solidFill>
                  <a:schemeClr val="bg1"/>
                </a:solidFill>
              </a:rPr>
              <a:t>Fast</a:t>
            </a:r>
            <a:r>
              <a:rPr kumimoji="1" lang="zh-CN" altLang="en-US" sz="2800" dirty="0">
                <a:solidFill>
                  <a:schemeClr val="bg1"/>
                </a:solidFill>
              </a:rPr>
              <a:t> </a:t>
            </a:r>
            <a:r>
              <a:rPr kumimoji="1" lang="en-US" altLang="zh-CN" sz="2800" dirty="0">
                <a:solidFill>
                  <a:schemeClr val="bg1"/>
                </a:solidFill>
              </a:rPr>
              <a:t>Deployment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sz="2800" dirty="0">
                <a:solidFill>
                  <a:schemeClr val="bg1"/>
                </a:solidFill>
              </a:rPr>
              <a:t>Low</a:t>
            </a:r>
            <a:r>
              <a:rPr kumimoji="1" lang="zh-CN" altLang="en-US" sz="2800" dirty="0">
                <a:solidFill>
                  <a:schemeClr val="bg1"/>
                </a:solidFill>
              </a:rPr>
              <a:t> </a:t>
            </a:r>
            <a:r>
              <a:rPr kumimoji="1" lang="en-US" altLang="zh-CN" sz="2800" dirty="0">
                <a:solidFill>
                  <a:schemeClr val="bg1"/>
                </a:solidFill>
              </a:rPr>
              <a:t>Price</a:t>
            </a:r>
            <a:r>
              <a:rPr kumimoji="1" lang="zh-CN" altLang="en-US" sz="2800" dirty="0">
                <a:solidFill>
                  <a:schemeClr val="bg1"/>
                </a:solidFill>
              </a:rPr>
              <a:t> </a:t>
            </a:r>
            <a:r>
              <a:rPr kumimoji="1" lang="en-US" altLang="zh-CN" sz="2800" dirty="0">
                <a:solidFill>
                  <a:schemeClr val="bg1"/>
                </a:solidFill>
              </a:rPr>
              <a:t>&amp;</a:t>
            </a:r>
            <a:r>
              <a:rPr kumimoji="1" lang="zh-CN" altLang="en-US" sz="2800" dirty="0">
                <a:solidFill>
                  <a:schemeClr val="bg1"/>
                </a:solidFill>
              </a:rPr>
              <a:t> </a:t>
            </a:r>
            <a:r>
              <a:rPr kumimoji="1" lang="en-US" altLang="zh-CN" sz="2800" dirty="0">
                <a:solidFill>
                  <a:schemeClr val="bg1"/>
                </a:solidFill>
              </a:rPr>
              <a:t>High</a:t>
            </a:r>
            <a:r>
              <a:rPr kumimoji="1" lang="zh-CN" altLang="en-US" sz="2800" dirty="0">
                <a:solidFill>
                  <a:schemeClr val="bg1"/>
                </a:solidFill>
              </a:rPr>
              <a:t> </a:t>
            </a:r>
            <a:r>
              <a:rPr kumimoji="1" lang="en-US" altLang="zh-CN" sz="2800" dirty="0">
                <a:solidFill>
                  <a:schemeClr val="bg1"/>
                </a:solidFill>
              </a:rPr>
              <a:t>performance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sz="2800" dirty="0">
                <a:solidFill>
                  <a:schemeClr val="bg1"/>
                </a:solidFill>
              </a:rPr>
              <a:t>Supply</a:t>
            </a:r>
            <a:r>
              <a:rPr kumimoji="1" lang="zh-CN" altLang="en-US" sz="2800" dirty="0">
                <a:solidFill>
                  <a:schemeClr val="bg1"/>
                </a:solidFill>
              </a:rPr>
              <a:t> </a:t>
            </a:r>
            <a:r>
              <a:rPr kumimoji="1" lang="en-US" altLang="zh-CN" sz="2800" dirty="0">
                <a:solidFill>
                  <a:schemeClr val="bg1"/>
                </a:solidFill>
              </a:rPr>
              <a:t>by</a:t>
            </a:r>
            <a:r>
              <a:rPr kumimoji="1" lang="zh-CN" altLang="en-US" sz="2800" dirty="0">
                <a:solidFill>
                  <a:schemeClr val="bg1"/>
                </a:solidFill>
              </a:rPr>
              <a:t> </a:t>
            </a:r>
            <a:r>
              <a:rPr kumimoji="1" lang="en-US" altLang="zh-CN" sz="2800" dirty="0">
                <a:solidFill>
                  <a:schemeClr val="bg1"/>
                </a:solidFill>
              </a:rPr>
              <a:t>needs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kumimoji="1" lang="en-US" altLang="zh-CN" sz="2800" dirty="0">
                <a:solidFill>
                  <a:schemeClr val="bg1"/>
                </a:solidFill>
              </a:rPr>
              <a:t>Location</a:t>
            </a:r>
            <a:r>
              <a:rPr kumimoji="1" lang="zh-CN" altLang="en-US" sz="2800" dirty="0">
                <a:solidFill>
                  <a:schemeClr val="bg1"/>
                </a:solidFill>
              </a:rPr>
              <a:t> </a:t>
            </a:r>
            <a:r>
              <a:rPr kumimoji="1" lang="en-US" altLang="zh-CN" sz="2800" dirty="0">
                <a:solidFill>
                  <a:schemeClr val="bg1"/>
                </a:solidFill>
              </a:rPr>
              <a:t>&amp;</a:t>
            </a:r>
            <a:r>
              <a:rPr kumimoji="1" lang="zh-CN" altLang="en-US" sz="2800" dirty="0">
                <a:solidFill>
                  <a:schemeClr val="bg1"/>
                </a:solidFill>
              </a:rPr>
              <a:t> </a:t>
            </a:r>
            <a:r>
              <a:rPr kumimoji="1" lang="en-US" altLang="zh-CN" sz="2800" dirty="0">
                <a:solidFill>
                  <a:schemeClr val="bg1"/>
                </a:solidFill>
              </a:rPr>
              <a:t>IP</a:t>
            </a:r>
            <a:r>
              <a:rPr kumimoji="1" lang="zh-CN" altLang="en-US" sz="2800" dirty="0">
                <a:solidFill>
                  <a:schemeClr val="bg1"/>
                </a:solidFill>
              </a:rPr>
              <a:t> </a:t>
            </a:r>
            <a:r>
              <a:rPr kumimoji="1" lang="en-US" altLang="zh-CN" sz="2800" dirty="0">
                <a:solidFill>
                  <a:schemeClr val="bg1"/>
                </a:solidFill>
              </a:rPr>
              <a:t>address</a:t>
            </a:r>
            <a:r>
              <a:rPr kumimoji="1" lang="zh-CN" altLang="en-US" sz="2800" dirty="0">
                <a:solidFill>
                  <a:schemeClr val="bg1"/>
                </a:solidFill>
              </a:rPr>
              <a:t> </a:t>
            </a:r>
            <a:endParaRPr kumimoji="1" lang="en-US" altLang="zh-CN" sz="2800" dirty="0">
              <a:solidFill>
                <a:schemeClr val="bg1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kumimoji="1" lang="en-US" altLang="zh-CN" sz="2800" dirty="0">
                <a:solidFill>
                  <a:schemeClr val="bg1"/>
                </a:solidFill>
              </a:rPr>
              <a:t>Time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kumimoji="1" lang="en-US" altLang="zh-CN" sz="2800" dirty="0">
                <a:solidFill>
                  <a:schemeClr val="bg1"/>
                </a:solidFill>
              </a:rPr>
              <a:t>A</a:t>
            </a:r>
            <a:r>
              <a:rPr kumimoji="1" lang="zh-CN" altLang="en-US" sz="2800" dirty="0">
                <a:solidFill>
                  <a:schemeClr val="bg1"/>
                </a:solidFill>
              </a:rPr>
              <a:t> </a:t>
            </a:r>
            <a:r>
              <a:rPr kumimoji="1" lang="en-US" altLang="zh-CN" sz="2800" dirty="0">
                <a:solidFill>
                  <a:schemeClr val="bg1"/>
                </a:solidFill>
              </a:rPr>
              <a:t>huge</a:t>
            </a:r>
            <a:r>
              <a:rPr kumimoji="1" lang="zh-CN" altLang="en-US" sz="2800" dirty="0">
                <a:solidFill>
                  <a:schemeClr val="bg1"/>
                </a:solidFill>
              </a:rPr>
              <a:t> </a:t>
            </a:r>
            <a:r>
              <a:rPr kumimoji="1" lang="en-US" altLang="zh-CN" sz="2800" dirty="0">
                <a:solidFill>
                  <a:schemeClr val="bg1"/>
                </a:solidFill>
              </a:rPr>
              <a:t>variety</a:t>
            </a:r>
            <a:r>
              <a:rPr kumimoji="1" lang="zh-CN" altLang="en-US" sz="2800" dirty="0">
                <a:solidFill>
                  <a:schemeClr val="bg1"/>
                </a:solidFill>
              </a:rPr>
              <a:t> </a:t>
            </a:r>
            <a:r>
              <a:rPr kumimoji="1" lang="en-US" altLang="zh-CN" sz="2800" dirty="0">
                <a:solidFill>
                  <a:schemeClr val="bg1"/>
                </a:solidFill>
              </a:rPr>
              <a:t>choices</a:t>
            </a:r>
            <a:r>
              <a:rPr kumimoji="1" lang="zh-CN" altLang="en-US" sz="2800" dirty="0">
                <a:solidFill>
                  <a:schemeClr val="bg1"/>
                </a:solidFill>
              </a:rPr>
              <a:t> </a:t>
            </a:r>
            <a:r>
              <a:rPr kumimoji="1" lang="en-US" altLang="zh-CN" sz="2800" dirty="0">
                <a:solidFill>
                  <a:schemeClr val="bg1"/>
                </a:solidFill>
              </a:rPr>
              <a:t>of</a:t>
            </a:r>
            <a:r>
              <a:rPr kumimoji="1" lang="zh-CN" altLang="en-US" sz="2800" dirty="0">
                <a:solidFill>
                  <a:schemeClr val="bg1"/>
                </a:solidFill>
              </a:rPr>
              <a:t> </a:t>
            </a:r>
            <a:r>
              <a:rPr kumimoji="1" lang="en-US" altLang="zh-CN" sz="2800" dirty="0">
                <a:solidFill>
                  <a:schemeClr val="bg1"/>
                </a:solidFill>
              </a:rPr>
              <a:t>OS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kumimoji="1" lang="en-US" altLang="zh-CN" sz="2800" dirty="0">
                <a:solidFill>
                  <a:schemeClr val="bg1"/>
                </a:solidFill>
              </a:rPr>
              <a:t>Multiple</a:t>
            </a:r>
            <a:r>
              <a:rPr kumimoji="1" lang="zh-CN" altLang="en-US" sz="2800" dirty="0">
                <a:solidFill>
                  <a:schemeClr val="bg1"/>
                </a:solidFill>
              </a:rPr>
              <a:t> </a:t>
            </a:r>
            <a:r>
              <a:rPr kumimoji="1" lang="en-US" altLang="zh-CN" sz="2800" dirty="0">
                <a:solidFill>
                  <a:schemeClr val="bg1"/>
                </a:solidFill>
              </a:rPr>
              <a:t>software</a:t>
            </a:r>
            <a:r>
              <a:rPr kumimoji="1" lang="zh-CN" altLang="en-US" sz="2800" dirty="0">
                <a:solidFill>
                  <a:schemeClr val="bg1"/>
                </a:solidFill>
              </a:rPr>
              <a:t> </a:t>
            </a:r>
            <a:r>
              <a:rPr kumimoji="1" lang="en-US" altLang="zh-CN" sz="2800" dirty="0">
                <a:solidFill>
                  <a:schemeClr val="bg1"/>
                </a:solidFill>
              </a:rPr>
              <a:t>application</a:t>
            </a:r>
          </a:p>
        </p:txBody>
      </p:sp>
      <p:pic>
        <p:nvPicPr>
          <p:cNvPr id="9" name="Picture 32">
            <a:extLst>
              <a:ext uri="{FF2B5EF4-FFF2-40B4-BE49-F238E27FC236}">
                <a16:creationId xmlns:a16="http://schemas.microsoft.com/office/drawing/2014/main" id="{A0418E95-94E1-F94D-9389-82DF03074A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703968"/>
            <a:ext cx="609600" cy="723900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27CE583C-2763-E848-A861-2325FE01556D}"/>
              </a:ext>
            </a:extLst>
          </p:cNvPr>
          <p:cNvSpPr/>
          <p:nvPr/>
        </p:nvSpPr>
        <p:spPr>
          <a:xfrm rot="20610601">
            <a:off x="5294607" y="4889563"/>
            <a:ext cx="6378669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40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MS Gothic" panose="020B0609070205080204" pitchFamily="49" charset="-128"/>
                <a:ea typeface="MS Gothic" panose="020B0609070205080204" pitchFamily="49" charset="-128"/>
                <a:cs typeface="Beirut" pitchFamily="2" charset="-78"/>
              </a:rPr>
              <a:t>Tangible</a:t>
            </a:r>
            <a:r>
              <a:rPr lang="zh-CN" altLang="en-US" sz="40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MS Gothic" panose="020B0609070205080204" pitchFamily="49" charset="-128"/>
                <a:ea typeface="MS Gothic" panose="020B0609070205080204" pitchFamily="49" charset="-128"/>
                <a:cs typeface="Beirut" pitchFamily="2" charset="-78"/>
              </a:rPr>
              <a:t> </a:t>
            </a:r>
            <a:r>
              <a:rPr lang="en-US" altLang="zh-CN" sz="40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MS Gothic" panose="020B0609070205080204" pitchFamily="49" charset="-128"/>
                <a:ea typeface="MS Gothic" panose="020B0609070205080204" pitchFamily="49" charset="-128"/>
                <a:cs typeface="Beirut" pitchFamily="2" charset="-78"/>
              </a:rPr>
              <a:t>Cost</a:t>
            </a:r>
            <a:r>
              <a:rPr lang="zh-CN" altLang="en-US" sz="40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MS Gothic" panose="020B0609070205080204" pitchFamily="49" charset="-128"/>
                <a:ea typeface="MS Gothic" panose="020B0609070205080204" pitchFamily="49" charset="-128"/>
                <a:cs typeface="Beirut" pitchFamily="2" charset="-78"/>
              </a:rPr>
              <a:t> </a:t>
            </a:r>
            <a:r>
              <a:rPr lang="en-US" altLang="zh-CN" sz="40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MS Gothic" panose="020B0609070205080204" pitchFamily="49" charset="-128"/>
                <a:ea typeface="MS Gothic" panose="020B0609070205080204" pitchFamily="49" charset="-128"/>
                <a:cs typeface="Beirut" pitchFamily="2" charset="-78"/>
              </a:rPr>
              <a:t>reduction!</a:t>
            </a:r>
            <a:endParaRPr lang="zh-CN" altLang="en-US" sz="40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MS Gothic" panose="020B0609070205080204" pitchFamily="49" charset="-128"/>
              <a:ea typeface="MS Gothic" panose="020B0609070205080204" pitchFamily="49" charset="-128"/>
              <a:cs typeface="Beirut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114248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object 35"/>
          <p:cNvSpPr txBox="1"/>
          <p:nvPr/>
        </p:nvSpPr>
        <p:spPr>
          <a:xfrm>
            <a:off x="549437" y="6414516"/>
            <a:ext cx="3048000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45" dirty="0">
                <a:solidFill>
                  <a:srgbClr val="FFFFFF"/>
                </a:solidFill>
                <a:latin typeface="Trebuchet MS"/>
                <a:cs typeface="Trebuchet MS"/>
              </a:rPr>
              <a:t>©</a:t>
            </a:r>
            <a:r>
              <a:rPr sz="8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rebuchet MS"/>
                <a:cs typeface="Trebuchet MS"/>
              </a:rPr>
              <a:t>2019,</a:t>
            </a:r>
            <a:r>
              <a:rPr sz="800" spc="-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dirty="0">
                <a:solidFill>
                  <a:srgbClr val="FFFFFF"/>
                </a:solidFill>
                <a:latin typeface="Trebuchet MS"/>
                <a:cs typeface="Trebuchet MS"/>
              </a:rPr>
              <a:t>Amazon</a:t>
            </a:r>
            <a:r>
              <a:rPr sz="8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dirty="0">
                <a:solidFill>
                  <a:srgbClr val="FFFFFF"/>
                </a:solidFill>
                <a:latin typeface="Trebuchet MS"/>
                <a:cs typeface="Trebuchet MS"/>
              </a:rPr>
              <a:t>Web</a:t>
            </a:r>
            <a:r>
              <a:rPr sz="800" spc="-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spc="-35" dirty="0">
                <a:solidFill>
                  <a:srgbClr val="FFFFFF"/>
                </a:solidFill>
                <a:latin typeface="Trebuchet MS"/>
                <a:cs typeface="Trebuchet MS"/>
              </a:rPr>
              <a:t>Services,</a:t>
            </a:r>
            <a:r>
              <a:rPr sz="800" spc="-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spc="-40" dirty="0">
                <a:solidFill>
                  <a:srgbClr val="FFFFFF"/>
                </a:solidFill>
                <a:latin typeface="Trebuchet MS"/>
                <a:cs typeface="Trebuchet MS"/>
              </a:rPr>
              <a:t>Inc.</a:t>
            </a:r>
            <a:r>
              <a:rPr sz="800" spc="-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spc="-5" dirty="0">
                <a:solidFill>
                  <a:srgbClr val="FFFFFF"/>
                </a:solidFill>
                <a:latin typeface="Trebuchet MS"/>
                <a:cs typeface="Trebuchet MS"/>
              </a:rPr>
              <a:t>or</a:t>
            </a:r>
            <a:r>
              <a:rPr sz="800" spc="-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Trebuchet MS"/>
                <a:cs typeface="Trebuchet MS"/>
              </a:rPr>
              <a:t>its</a:t>
            </a:r>
            <a:r>
              <a:rPr sz="800" spc="-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spc="-35" dirty="0">
                <a:solidFill>
                  <a:srgbClr val="FFFFFF"/>
                </a:solidFill>
                <a:latin typeface="Trebuchet MS"/>
                <a:cs typeface="Trebuchet MS"/>
              </a:rPr>
              <a:t>affiliates.</a:t>
            </a:r>
            <a:r>
              <a:rPr sz="800" spc="-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rebuchet MS"/>
                <a:cs typeface="Trebuchet MS"/>
              </a:rPr>
              <a:t>All</a:t>
            </a:r>
            <a:r>
              <a:rPr sz="800" spc="-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rebuchet MS"/>
                <a:cs typeface="Trebuchet MS"/>
              </a:rPr>
              <a:t>rights</a:t>
            </a:r>
            <a:r>
              <a:rPr sz="800" spc="-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spc="-35" dirty="0">
                <a:solidFill>
                  <a:srgbClr val="FFFFFF"/>
                </a:solidFill>
                <a:latin typeface="Trebuchet MS"/>
                <a:cs typeface="Trebuchet MS"/>
              </a:rPr>
              <a:t>reserved.</a:t>
            </a:r>
            <a:endParaRPr sz="800">
              <a:latin typeface="Trebuchet MS"/>
              <a:cs typeface="Trebuchet MS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11149583" y="6306311"/>
            <a:ext cx="621792" cy="3718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标题 39">
            <a:extLst>
              <a:ext uri="{FF2B5EF4-FFF2-40B4-BE49-F238E27FC236}">
                <a16:creationId xmlns:a16="http://schemas.microsoft.com/office/drawing/2014/main" id="{069298A9-A2EE-9C4A-AC5E-1F1D8574F5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3275" y="775716"/>
            <a:ext cx="8045450" cy="492443"/>
          </a:xfrm>
        </p:spPr>
        <p:txBody>
          <a:bodyPr/>
          <a:lstStyle/>
          <a:p>
            <a:r>
              <a:rPr lang="en-US" altLang="zh-CN" dirty="0"/>
              <a:t>EC2</a:t>
            </a:r>
            <a:r>
              <a:rPr lang="zh-CN" altLang="en-US" dirty="0"/>
              <a:t> 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AU" altLang="zh-CN" dirty="0"/>
              <a:t>Amazon Elastic Compute Cloud</a:t>
            </a:r>
            <a:endParaRPr lang="zh-CN" altLang="en-US" dirty="0"/>
          </a:p>
        </p:txBody>
      </p:sp>
      <p:pic>
        <p:nvPicPr>
          <p:cNvPr id="9" name="Picture 32">
            <a:extLst>
              <a:ext uri="{FF2B5EF4-FFF2-40B4-BE49-F238E27FC236}">
                <a16:creationId xmlns:a16="http://schemas.microsoft.com/office/drawing/2014/main" id="{A0418E95-94E1-F94D-9389-82DF03074A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703968"/>
            <a:ext cx="609600" cy="72390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E86AB789-CEB7-364F-88F6-633DDDF2C97D}"/>
              </a:ext>
            </a:extLst>
          </p:cNvPr>
          <p:cNvSpPr txBox="1"/>
          <p:nvPr/>
        </p:nvSpPr>
        <p:spPr>
          <a:xfrm>
            <a:off x="1905000" y="1676400"/>
            <a:ext cx="8382000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dirty="0">
                <a:solidFill>
                  <a:schemeClr val="bg1"/>
                </a:solidFill>
              </a:rPr>
              <a:t>Benefit</a:t>
            </a:r>
            <a:r>
              <a:rPr kumimoji="1" lang="zh-CN" altLang="en-US" sz="3200" dirty="0">
                <a:solidFill>
                  <a:schemeClr val="bg1"/>
                </a:solidFill>
              </a:rPr>
              <a:t> </a:t>
            </a:r>
            <a:r>
              <a:rPr kumimoji="1" lang="en-US" altLang="zh-CN" sz="3200" dirty="0">
                <a:solidFill>
                  <a:schemeClr val="bg1"/>
                </a:solidFill>
              </a:rPr>
              <a:t>(VPC):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zh-CN" sz="2800" dirty="0">
                <a:solidFill>
                  <a:schemeClr val="bg1"/>
                </a:solidFill>
              </a:rPr>
              <a:t>Better</a:t>
            </a:r>
            <a:r>
              <a:rPr kumimoji="1" lang="zh-CN" altLang="en-US" sz="2800" dirty="0">
                <a:solidFill>
                  <a:schemeClr val="bg1"/>
                </a:solidFill>
              </a:rPr>
              <a:t> </a:t>
            </a:r>
            <a:r>
              <a:rPr kumimoji="1" lang="en-US" altLang="zh-CN" sz="2800" dirty="0">
                <a:solidFill>
                  <a:schemeClr val="bg1"/>
                </a:solidFill>
              </a:rPr>
              <a:t>management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kumimoji="1" lang="en-US" altLang="zh-CN" sz="2400" dirty="0">
                <a:solidFill>
                  <a:schemeClr val="bg1"/>
                </a:solidFill>
              </a:rPr>
              <a:t>Resources</a:t>
            </a:r>
            <a:r>
              <a:rPr kumimoji="1" lang="zh-CN" altLang="en-US" sz="2400" dirty="0">
                <a:solidFill>
                  <a:schemeClr val="bg1"/>
                </a:solidFill>
              </a:rPr>
              <a:t> </a:t>
            </a:r>
            <a:r>
              <a:rPr kumimoji="1" lang="en-US" altLang="zh-CN" sz="2400" dirty="0">
                <a:solidFill>
                  <a:schemeClr val="bg1"/>
                </a:solidFill>
              </a:rPr>
              <a:t>assignment/access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kumimoji="1" lang="en-US" altLang="zh-CN" sz="2400" dirty="0">
                <a:solidFill>
                  <a:schemeClr val="bg1"/>
                </a:solidFill>
              </a:rPr>
              <a:t>In/out</a:t>
            </a:r>
            <a:r>
              <a:rPr kumimoji="1" lang="zh-CN" altLang="en-US" sz="2400" dirty="0">
                <a:solidFill>
                  <a:schemeClr val="bg1"/>
                </a:solidFill>
              </a:rPr>
              <a:t> </a:t>
            </a:r>
            <a:r>
              <a:rPr kumimoji="1" lang="en-US" altLang="zh-CN" sz="2400" dirty="0">
                <a:solidFill>
                  <a:schemeClr val="bg1"/>
                </a:solidFill>
              </a:rPr>
              <a:t>policy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zh-CN" sz="3200" dirty="0">
                <a:solidFill>
                  <a:schemeClr val="bg1"/>
                </a:solidFill>
              </a:rPr>
              <a:t>Fixed</a:t>
            </a:r>
            <a:r>
              <a:rPr kumimoji="1" lang="zh-CN" altLang="en-US" sz="3200" dirty="0">
                <a:solidFill>
                  <a:schemeClr val="bg1"/>
                </a:solidFill>
              </a:rPr>
              <a:t> </a:t>
            </a:r>
            <a:r>
              <a:rPr kumimoji="1" lang="en-US" altLang="zh-CN" sz="3200" dirty="0">
                <a:solidFill>
                  <a:schemeClr val="bg1"/>
                </a:solidFill>
              </a:rPr>
              <a:t>IP</a:t>
            </a:r>
            <a:r>
              <a:rPr kumimoji="1" lang="zh-CN" altLang="en-US" sz="3200" dirty="0">
                <a:solidFill>
                  <a:schemeClr val="bg1"/>
                </a:solidFill>
              </a:rPr>
              <a:t> </a:t>
            </a:r>
            <a:r>
              <a:rPr kumimoji="1" lang="en-US" altLang="zh-CN" sz="3200" dirty="0">
                <a:solidFill>
                  <a:schemeClr val="bg1"/>
                </a:solidFill>
              </a:rPr>
              <a:t>address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zh-CN" sz="3200" dirty="0">
                <a:solidFill>
                  <a:schemeClr val="bg1"/>
                </a:solidFill>
              </a:rPr>
              <a:t>Run-time</a:t>
            </a:r>
            <a:r>
              <a:rPr kumimoji="1" lang="zh-CN" altLang="en-US" sz="3200" dirty="0">
                <a:solidFill>
                  <a:schemeClr val="bg1"/>
                </a:solidFill>
              </a:rPr>
              <a:t> </a:t>
            </a:r>
            <a:r>
              <a:rPr kumimoji="1" lang="en-US" altLang="zh-CN" sz="3200" dirty="0">
                <a:solidFill>
                  <a:schemeClr val="bg1"/>
                </a:solidFill>
              </a:rPr>
              <a:t>security</a:t>
            </a:r>
            <a:r>
              <a:rPr kumimoji="1" lang="zh-CN" altLang="en-US" sz="3200" dirty="0">
                <a:solidFill>
                  <a:schemeClr val="bg1"/>
                </a:solidFill>
              </a:rPr>
              <a:t> </a:t>
            </a:r>
            <a:r>
              <a:rPr kumimoji="1" lang="en-US" altLang="zh-CN" sz="3200" dirty="0">
                <a:solidFill>
                  <a:schemeClr val="bg1"/>
                </a:solidFill>
              </a:rPr>
              <a:t>group</a:t>
            </a:r>
            <a:r>
              <a:rPr kumimoji="1" lang="zh-CN" altLang="en-US" sz="3200" dirty="0">
                <a:solidFill>
                  <a:schemeClr val="bg1"/>
                </a:solidFill>
              </a:rPr>
              <a:t> </a:t>
            </a:r>
            <a:r>
              <a:rPr kumimoji="1" lang="en-US" altLang="zh-CN" sz="3200" dirty="0">
                <a:solidFill>
                  <a:schemeClr val="bg1"/>
                </a:solidFill>
              </a:rPr>
              <a:t>change</a:t>
            </a:r>
          </a:p>
        </p:txBody>
      </p:sp>
      <p:pic>
        <p:nvPicPr>
          <p:cNvPr id="8" name="Graphic 52">
            <a:extLst>
              <a:ext uri="{FF2B5EF4-FFF2-40B4-BE49-F238E27FC236}">
                <a16:creationId xmlns:a16="http://schemas.microsoft.com/office/drawing/2014/main" id="{E0658830-86BE-F746-856B-3F00CD1BB7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48200" y="1516691"/>
            <a:ext cx="711200" cy="711200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D4D72B7F-9224-6A42-8EAE-04B82DAF0E5B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212121"/>
              </a:clrFrom>
              <a:clrTo>
                <a:srgbClr val="212121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GlowEdges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03226" y="4110736"/>
            <a:ext cx="4102997" cy="3077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0941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object 35"/>
          <p:cNvSpPr txBox="1"/>
          <p:nvPr/>
        </p:nvSpPr>
        <p:spPr>
          <a:xfrm>
            <a:off x="549437" y="6414516"/>
            <a:ext cx="3048000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45" dirty="0">
                <a:solidFill>
                  <a:srgbClr val="FFFFFF"/>
                </a:solidFill>
                <a:latin typeface="Trebuchet MS"/>
                <a:cs typeface="Trebuchet MS"/>
              </a:rPr>
              <a:t>©</a:t>
            </a:r>
            <a:r>
              <a:rPr sz="8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rebuchet MS"/>
                <a:cs typeface="Trebuchet MS"/>
              </a:rPr>
              <a:t>2019,</a:t>
            </a:r>
            <a:r>
              <a:rPr sz="800" spc="-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dirty="0">
                <a:solidFill>
                  <a:srgbClr val="FFFFFF"/>
                </a:solidFill>
                <a:latin typeface="Trebuchet MS"/>
                <a:cs typeface="Trebuchet MS"/>
              </a:rPr>
              <a:t>Amazon</a:t>
            </a:r>
            <a:r>
              <a:rPr sz="8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dirty="0">
                <a:solidFill>
                  <a:srgbClr val="FFFFFF"/>
                </a:solidFill>
                <a:latin typeface="Trebuchet MS"/>
                <a:cs typeface="Trebuchet MS"/>
              </a:rPr>
              <a:t>Web</a:t>
            </a:r>
            <a:r>
              <a:rPr sz="800" spc="-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spc="-35" dirty="0">
                <a:solidFill>
                  <a:srgbClr val="FFFFFF"/>
                </a:solidFill>
                <a:latin typeface="Trebuchet MS"/>
                <a:cs typeface="Trebuchet MS"/>
              </a:rPr>
              <a:t>Services,</a:t>
            </a:r>
            <a:r>
              <a:rPr sz="800" spc="-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spc="-40" dirty="0">
                <a:solidFill>
                  <a:srgbClr val="FFFFFF"/>
                </a:solidFill>
                <a:latin typeface="Trebuchet MS"/>
                <a:cs typeface="Trebuchet MS"/>
              </a:rPr>
              <a:t>Inc.</a:t>
            </a:r>
            <a:r>
              <a:rPr sz="800" spc="-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spc="-5" dirty="0">
                <a:solidFill>
                  <a:srgbClr val="FFFFFF"/>
                </a:solidFill>
                <a:latin typeface="Trebuchet MS"/>
                <a:cs typeface="Trebuchet MS"/>
              </a:rPr>
              <a:t>or</a:t>
            </a:r>
            <a:r>
              <a:rPr sz="800" spc="-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Trebuchet MS"/>
                <a:cs typeface="Trebuchet MS"/>
              </a:rPr>
              <a:t>its</a:t>
            </a:r>
            <a:r>
              <a:rPr sz="800" spc="-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spc="-35" dirty="0">
                <a:solidFill>
                  <a:srgbClr val="FFFFFF"/>
                </a:solidFill>
                <a:latin typeface="Trebuchet MS"/>
                <a:cs typeface="Trebuchet MS"/>
              </a:rPr>
              <a:t>affiliates.</a:t>
            </a:r>
            <a:r>
              <a:rPr sz="800" spc="-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rebuchet MS"/>
                <a:cs typeface="Trebuchet MS"/>
              </a:rPr>
              <a:t>All</a:t>
            </a:r>
            <a:r>
              <a:rPr sz="800" spc="-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rebuchet MS"/>
                <a:cs typeface="Trebuchet MS"/>
              </a:rPr>
              <a:t>rights</a:t>
            </a:r>
            <a:r>
              <a:rPr sz="800" spc="-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spc="-35" dirty="0">
                <a:solidFill>
                  <a:srgbClr val="FFFFFF"/>
                </a:solidFill>
                <a:latin typeface="Trebuchet MS"/>
                <a:cs typeface="Trebuchet MS"/>
              </a:rPr>
              <a:t>reserved.</a:t>
            </a:r>
            <a:endParaRPr sz="800">
              <a:latin typeface="Trebuchet MS"/>
              <a:cs typeface="Trebuchet MS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11149583" y="6306311"/>
            <a:ext cx="621792" cy="3718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标题 39">
            <a:extLst>
              <a:ext uri="{FF2B5EF4-FFF2-40B4-BE49-F238E27FC236}">
                <a16:creationId xmlns:a16="http://schemas.microsoft.com/office/drawing/2014/main" id="{069298A9-A2EE-9C4A-AC5E-1F1D8574F5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3275" y="775716"/>
            <a:ext cx="8045450" cy="492443"/>
          </a:xfrm>
        </p:spPr>
        <p:txBody>
          <a:bodyPr/>
          <a:lstStyle/>
          <a:p>
            <a:r>
              <a:rPr lang="en-US" altLang="zh-CN" dirty="0"/>
              <a:t>EC2</a:t>
            </a:r>
            <a:r>
              <a:rPr lang="zh-CN" altLang="en-US" dirty="0"/>
              <a:t> 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AU" altLang="zh-CN" dirty="0"/>
              <a:t>Amazon Elastic Compute Cloud</a:t>
            </a:r>
            <a:endParaRPr lang="zh-CN" altLang="en-US" dirty="0"/>
          </a:p>
        </p:txBody>
      </p:sp>
      <p:pic>
        <p:nvPicPr>
          <p:cNvPr id="9" name="Picture 32">
            <a:extLst>
              <a:ext uri="{FF2B5EF4-FFF2-40B4-BE49-F238E27FC236}">
                <a16:creationId xmlns:a16="http://schemas.microsoft.com/office/drawing/2014/main" id="{A0418E95-94E1-F94D-9389-82DF03074A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703968"/>
            <a:ext cx="609600" cy="72390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E86AB789-CEB7-364F-88F6-633DDDF2C97D}"/>
              </a:ext>
            </a:extLst>
          </p:cNvPr>
          <p:cNvSpPr txBox="1"/>
          <p:nvPr/>
        </p:nvSpPr>
        <p:spPr>
          <a:xfrm>
            <a:off x="2073275" y="2637345"/>
            <a:ext cx="2667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5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Demo</a:t>
            </a:r>
            <a:endParaRPr kumimoji="1" lang="en-US" altLang="zh-CN" sz="4400" b="1" dirty="0">
              <a:solidFill>
                <a:schemeClr val="bg1"/>
              </a:solidFill>
            </a:endParaRPr>
          </a:p>
        </p:txBody>
      </p:sp>
      <p:pic>
        <p:nvPicPr>
          <p:cNvPr id="10" name="Graphic 52">
            <a:extLst>
              <a:ext uri="{FF2B5EF4-FFF2-40B4-BE49-F238E27FC236}">
                <a16:creationId xmlns:a16="http://schemas.microsoft.com/office/drawing/2014/main" id="{E0EBB11A-9605-184F-8071-05589D35AF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48200" y="1516691"/>
            <a:ext cx="711200" cy="711200"/>
          </a:xfrm>
          <a:prstGeom prst="rect">
            <a:avLst/>
          </a:prstGeom>
        </p:spPr>
      </p:pic>
      <p:sp>
        <p:nvSpPr>
          <p:cNvPr id="3" name="右箭头 2">
            <a:hlinkClick r:id="rId6"/>
            <a:extLst>
              <a:ext uri="{FF2B5EF4-FFF2-40B4-BE49-F238E27FC236}">
                <a16:creationId xmlns:a16="http://schemas.microsoft.com/office/drawing/2014/main" id="{95DDCAED-1150-E94A-87F5-849AA9BE0966}"/>
              </a:ext>
            </a:extLst>
          </p:cNvPr>
          <p:cNvSpPr/>
          <p:nvPr/>
        </p:nvSpPr>
        <p:spPr>
          <a:xfrm>
            <a:off x="4740274" y="2916325"/>
            <a:ext cx="1355725" cy="512675"/>
          </a:xfrm>
          <a:prstGeom prst="rightArrow">
            <a:avLst>
              <a:gd name="adj1" fmla="val 35731"/>
              <a:gd name="adj2" fmla="val 52378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24240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object 35"/>
          <p:cNvSpPr txBox="1"/>
          <p:nvPr/>
        </p:nvSpPr>
        <p:spPr>
          <a:xfrm>
            <a:off x="549437" y="6414516"/>
            <a:ext cx="3048000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45" dirty="0">
                <a:solidFill>
                  <a:srgbClr val="FFFFFF"/>
                </a:solidFill>
                <a:latin typeface="Trebuchet MS"/>
                <a:cs typeface="Trebuchet MS"/>
              </a:rPr>
              <a:t>©</a:t>
            </a:r>
            <a:r>
              <a:rPr sz="8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rebuchet MS"/>
                <a:cs typeface="Trebuchet MS"/>
              </a:rPr>
              <a:t>2019,</a:t>
            </a:r>
            <a:r>
              <a:rPr sz="800" spc="-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dirty="0">
                <a:solidFill>
                  <a:srgbClr val="FFFFFF"/>
                </a:solidFill>
                <a:latin typeface="Trebuchet MS"/>
                <a:cs typeface="Trebuchet MS"/>
              </a:rPr>
              <a:t>Amazon</a:t>
            </a:r>
            <a:r>
              <a:rPr sz="8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dirty="0">
                <a:solidFill>
                  <a:srgbClr val="FFFFFF"/>
                </a:solidFill>
                <a:latin typeface="Trebuchet MS"/>
                <a:cs typeface="Trebuchet MS"/>
              </a:rPr>
              <a:t>Web</a:t>
            </a:r>
            <a:r>
              <a:rPr sz="800" spc="-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spc="-35" dirty="0">
                <a:solidFill>
                  <a:srgbClr val="FFFFFF"/>
                </a:solidFill>
                <a:latin typeface="Trebuchet MS"/>
                <a:cs typeface="Trebuchet MS"/>
              </a:rPr>
              <a:t>Services,</a:t>
            </a:r>
            <a:r>
              <a:rPr sz="800" spc="-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spc="-40" dirty="0">
                <a:solidFill>
                  <a:srgbClr val="FFFFFF"/>
                </a:solidFill>
                <a:latin typeface="Trebuchet MS"/>
                <a:cs typeface="Trebuchet MS"/>
              </a:rPr>
              <a:t>Inc.</a:t>
            </a:r>
            <a:r>
              <a:rPr sz="800" spc="-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spc="-5" dirty="0">
                <a:solidFill>
                  <a:srgbClr val="FFFFFF"/>
                </a:solidFill>
                <a:latin typeface="Trebuchet MS"/>
                <a:cs typeface="Trebuchet MS"/>
              </a:rPr>
              <a:t>or</a:t>
            </a:r>
            <a:r>
              <a:rPr sz="800" spc="-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Trebuchet MS"/>
                <a:cs typeface="Trebuchet MS"/>
              </a:rPr>
              <a:t>its</a:t>
            </a:r>
            <a:r>
              <a:rPr sz="800" spc="-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spc="-35" dirty="0">
                <a:solidFill>
                  <a:srgbClr val="FFFFFF"/>
                </a:solidFill>
                <a:latin typeface="Trebuchet MS"/>
                <a:cs typeface="Trebuchet MS"/>
              </a:rPr>
              <a:t>affiliates.</a:t>
            </a:r>
            <a:r>
              <a:rPr sz="800" spc="-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rebuchet MS"/>
                <a:cs typeface="Trebuchet MS"/>
              </a:rPr>
              <a:t>All</a:t>
            </a:r>
            <a:r>
              <a:rPr sz="800" spc="-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rebuchet MS"/>
                <a:cs typeface="Trebuchet MS"/>
              </a:rPr>
              <a:t>rights</a:t>
            </a:r>
            <a:r>
              <a:rPr sz="800" spc="-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spc="-35" dirty="0">
                <a:solidFill>
                  <a:srgbClr val="FFFFFF"/>
                </a:solidFill>
                <a:latin typeface="Trebuchet MS"/>
                <a:cs typeface="Trebuchet MS"/>
              </a:rPr>
              <a:t>reserved.</a:t>
            </a:r>
            <a:endParaRPr sz="800">
              <a:latin typeface="Trebuchet MS"/>
              <a:cs typeface="Trebuchet MS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11149583" y="6306311"/>
            <a:ext cx="621792" cy="3718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标题 39">
            <a:extLst>
              <a:ext uri="{FF2B5EF4-FFF2-40B4-BE49-F238E27FC236}">
                <a16:creationId xmlns:a16="http://schemas.microsoft.com/office/drawing/2014/main" id="{069298A9-A2EE-9C4A-AC5E-1F1D8574F5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3275" y="775716"/>
            <a:ext cx="8045450" cy="492443"/>
          </a:xfrm>
        </p:spPr>
        <p:txBody>
          <a:bodyPr/>
          <a:lstStyle/>
          <a:p>
            <a:r>
              <a:rPr lang="en-US" altLang="zh-CN" dirty="0"/>
              <a:t>S3</a:t>
            </a:r>
            <a:r>
              <a:rPr lang="zh-CN" altLang="en-US" dirty="0"/>
              <a:t> 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Simple</a:t>
            </a:r>
            <a:r>
              <a:rPr lang="zh-CN" altLang="en-US" dirty="0"/>
              <a:t> </a:t>
            </a:r>
            <a:r>
              <a:rPr lang="en-US" altLang="zh-CN" dirty="0"/>
              <a:t>Storage</a:t>
            </a:r>
            <a:r>
              <a:rPr lang="zh-CN" altLang="en-US" dirty="0"/>
              <a:t> </a:t>
            </a:r>
            <a:r>
              <a:rPr lang="en-US" altLang="zh-CN" dirty="0"/>
              <a:t>Service</a:t>
            </a:r>
            <a:endParaRPr lang="zh-CN" altLang="en-US" dirty="0"/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CDC21699-4B8A-5640-AEAB-1F2444CA2785}"/>
              </a:ext>
            </a:extLst>
          </p:cNvPr>
          <p:cNvSpPr txBox="1"/>
          <p:nvPr/>
        </p:nvSpPr>
        <p:spPr>
          <a:xfrm>
            <a:off x="1905000" y="1676400"/>
            <a:ext cx="75438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dirty="0">
                <a:solidFill>
                  <a:schemeClr val="bg1"/>
                </a:solidFill>
              </a:rPr>
              <a:t> Cloud</a:t>
            </a:r>
            <a:r>
              <a:rPr kumimoji="1" lang="zh-CN" altLang="en-US" sz="3200" dirty="0">
                <a:solidFill>
                  <a:schemeClr val="bg1"/>
                </a:solidFill>
              </a:rPr>
              <a:t> </a:t>
            </a:r>
            <a:r>
              <a:rPr kumimoji="1" lang="en-US" altLang="zh-CN" sz="3200" dirty="0">
                <a:solidFill>
                  <a:schemeClr val="bg1"/>
                </a:solidFill>
              </a:rPr>
              <a:t>storage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zh-CN" sz="2800" dirty="0">
                <a:solidFill>
                  <a:schemeClr val="bg1"/>
                </a:solidFill>
              </a:rPr>
              <a:t>Huge</a:t>
            </a:r>
            <a:r>
              <a:rPr kumimoji="1" lang="zh-CN" altLang="en-US" sz="2800" dirty="0">
                <a:solidFill>
                  <a:schemeClr val="bg1"/>
                </a:solidFill>
              </a:rPr>
              <a:t> </a:t>
            </a:r>
            <a:r>
              <a:rPr kumimoji="1" lang="en-US" altLang="zh-CN" sz="2800" dirty="0">
                <a:solidFill>
                  <a:schemeClr val="bg1"/>
                </a:solidFill>
              </a:rPr>
              <a:t>space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zh-CN" sz="2800" dirty="0">
                <a:solidFill>
                  <a:schemeClr val="bg1"/>
                </a:solidFill>
              </a:rPr>
              <a:t>Object-based storage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altLang="zh-CN" sz="2800" spc="-150" dirty="0">
                <a:solidFill>
                  <a:srgbClr val="FFFFFF"/>
                </a:solidFill>
                <a:latin typeface="Trebuchet MS"/>
                <a:cs typeface="Trebuchet MS"/>
              </a:rPr>
              <a:t>Objects</a:t>
            </a:r>
            <a:r>
              <a:rPr lang="en-AU" altLang="zh-CN" sz="2800" spc="-2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lang="en-AU" altLang="zh-CN" sz="2800" spc="-75" dirty="0">
                <a:solidFill>
                  <a:srgbClr val="FFFFFF"/>
                </a:solidFill>
                <a:latin typeface="Trebuchet MS"/>
                <a:cs typeface="Trebuchet MS"/>
              </a:rPr>
              <a:t>up</a:t>
            </a:r>
            <a:r>
              <a:rPr lang="en-AU" altLang="zh-CN" sz="280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lang="en-AU" altLang="zh-CN" sz="2800" spc="-114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lang="en-AU" altLang="zh-CN" sz="2800" spc="-2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lang="en-AU" altLang="zh-CN" sz="2800" spc="-50" dirty="0">
                <a:solidFill>
                  <a:srgbClr val="FFFFFF"/>
                </a:solidFill>
                <a:latin typeface="Trebuchet MS"/>
                <a:cs typeface="Trebuchet MS"/>
              </a:rPr>
              <a:t>5</a:t>
            </a:r>
            <a:r>
              <a:rPr lang="en-AU" altLang="zh-CN" sz="280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lang="en-AU" altLang="zh-CN" sz="2800" spc="-165" dirty="0">
                <a:solidFill>
                  <a:srgbClr val="FFFFFF"/>
                </a:solidFill>
                <a:latin typeface="Trebuchet MS"/>
                <a:cs typeface="Trebuchet MS"/>
              </a:rPr>
              <a:t>TB</a:t>
            </a:r>
            <a:r>
              <a:rPr lang="en-AU" altLang="zh-CN" sz="2800" spc="-2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lang="en-AU" altLang="zh-CN" sz="2800" spc="-110" dirty="0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r>
              <a:rPr lang="en-AU" altLang="zh-CN" sz="280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lang="en-AU" altLang="zh-CN" sz="2800" spc="-160" dirty="0">
                <a:solidFill>
                  <a:srgbClr val="FFFFFF"/>
                </a:solidFill>
                <a:latin typeface="Trebuchet MS"/>
                <a:cs typeface="Trebuchet MS"/>
              </a:rPr>
              <a:t>size</a:t>
            </a:r>
            <a:r>
              <a:rPr lang="zh-CN" altLang="en-US" sz="2800" spc="-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lang="en-US" altLang="zh-CN" sz="2800" spc="-160" dirty="0">
                <a:solidFill>
                  <a:srgbClr val="FFFFFF"/>
                </a:solidFill>
                <a:latin typeface="Trebuchet MS"/>
                <a:cs typeface="Trebuchet MS"/>
              </a:rPr>
              <a:t>acceptable</a:t>
            </a:r>
            <a:endParaRPr kumimoji="1" lang="en-US" altLang="zh-CN" sz="28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zh-CN" sz="2800" dirty="0">
                <a:solidFill>
                  <a:schemeClr val="bg1"/>
                </a:solidFill>
              </a:rPr>
              <a:t>Reasonable</a:t>
            </a:r>
            <a:r>
              <a:rPr kumimoji="1" lang="zh-CN" altLang="en-US" sz="2800" dirty="0">
                <a:solidFill>
                  <a:schemeClr val="bg1"/>
                </a:solidFill>
              </a:rPr>
              <a:t> </a:t>
            </a:r>
            <a:r>
              <a:rPr kumimoji="1" lang="en-US" altLang="zh-CN" sz="2800" dirty="0">
                <a:solidFill>
                  <a:schemeClr val="bg1"/>
                </a:solidFill>
              </a:rPr>
              <a:t>charge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kumimoji="1" lang="en-US" altLang="zh-CN" sz="28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kumimoji="1" lang="en-US" altLang="zh-CN" sz="2800" dirty="0">
              <a:solidFill>
                <a:schemeClr val="bg1"/>
              </a:solidFill>
            </a:endParaRPr>
          </a:p>
        </p:txBody>
      </p:sp>
      <p:pic>
        <p:nvPicPr>
          <p:cNvPr id="10" name="Graphic 44">
            <a:extLst>
              <a:ext uri="{FF2B5EF4-FFF2-40B4-BE49-F238E27FC236}">
                <a16:creationId xmlns:a16="http://schemas.microsoft.com/office/drawing/2014/main" id="{B0FD4A19-3237-AC4D-8B1E-8198FB887F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15136" y="716668"/>
            <a:ext cx="711200" cy="7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4970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1171</TotalTime>
  <Words>482</Words>
  <Application>Microsoft Macintosh PowerPoint</Application>
  <PresentationFormat>宽屏</PresentationFormat>
  <Paragraphs>101</Paragraphs>
  <Slides>15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0" baseType="lpstr">
      <vt:lpstr>MS Gothic</vt:lpstr>
      <vt:lpstr>Arial</vt:lpstr>
      <vt:lpstr>Calibri</vt:lpstr>
      <vt:lpstr>Trebuchet MS</vt:lpstr>
      <vt:lpstr>Office Theme</vt:lpstr>
      <vt:lpstr>AWS Deployment</vt:lpstr>
      <vt:lpstr>Agenda</vt:lpstr>
      <vt:lpstr>Why AWS?</vt:lpstr>
      <vt:lpstr>Why AWS?</vt:lpstr>
      <vt:lpstr>EC2 : Amazon Elastic Compute Cloud</vt:lpstr>
      <vt:lpstr>EC2 : Amazon Elastic Compute Cloud</vt:lpstr>
      <vt:lpstr>EC2 : Amazon Elastic Compute Cloud</vt:lpstr>
      <vt:lpstr>EC2 : Amazon Elastic Compute Cloud</vt:lpstr>
      <vt:lpstr>S3 : Simple Storage Service</vt:lpstr>
      <vt:lpstr>S3 : Simple Storage Service</vt:lpstr>
      <vt:lpstr>S3 : Simple Storage Service</vt:lpstr>
      <vt:lpstr>S3 : Simple Storage Service</vt:lpstr>
      <vt:lpstr>S3 : Simple Storage Service</vt:lpstr>
      <vt:lpstr>Next Step</vt:lpstr>
      <vt:lpstr>Thank You for listening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AWS Deployment</dc:title>
  <cp:lastModifiedBy>Yun Sun</cp:lastModifiedBy>
  <cp:revision>171</cp:revision>
  <dcterms:created xsi:type="dcterms:W3CDTF">2019-05-31T11:47:29Z</dcterms:created>
  <dcterms:modified xsi:type="dcterms:W3CDTF">2019-06-01T07:25:17Z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LastSaved">
    <vt:filetime>2019-05-31T00:00:00Z</vt:filetime>
  </property>
</Properties>
</file>